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6" r:id="rId2"/>
    <p:sldId id="256" r:id="rId3"/>
    <p:sldId id="257" r:id="rId4"/>
    <p:sldId id="265" r:id="rId5"/>
    <p:sldId id="266" r:id="rId6"/>
    <p:sldId id="267" r:id="rId7"/>
    <p:sldId id="268" r:id="rId8"/>
    <p:sldId id="269" r:id="rId9"/>
    <p:sldId id="270" r:id="rId10"/>
    <p:sldId id="273" r:id="rId11"/>
    <p:sldId id="272" r:id="rId12"/>
    <p:sldId id="271" r:id="rId13"/>
  </p:sldIdLst>
  <p:sldSz cx="18288000" cy="10287000"/>
  <p:notesSz cx="6858000" cy="9144000"/>
  <p:embeddedFontLst>
    <p:embeddedFont>
      <p:font typeface="ADLaM Display" panose="02010000000000000000" pitchFamily="2" charset="0"/>
      <p:regular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Helvetica" pitchFamily="2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</p:embeddedFont>
    <p:embeddedFont>
      <p:font typeface="Poppins" panose="00000500000000000000" pitchFamily="2" charset="0"/>
      <p:regular r:id="rId26"/>
    </p:embeddedFont>
    <p:embeddedFont>
      <p:font typeface="Poppins Bold" panose="00000800000000000000" charset="0"/>
      <p:regular r:id="rId27"/>
    </p:embeddedFont>
    <p:embeddedFont>
      <p:font typeface="Poppins Light" panose="00000400000000000000" pitchFamily="2" charset="0"/>
      <p:regular r:id="rId28"/>
    </p:embeddedFont>
    <p:embeddedFont>
      <p:font typeface="Poppins Medium" panose="00000600000000000000" pitchFamily="2" charset="0"/>
      <p:regular r:id="rId29"/>
    </p:embeddedFont>
    <p:embeddedFont>
      <p:font typeface="Poppins Semi-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6E08"/>
    <a:srgbClr val="707070"/>
    <a:srgbClr val="FE5C18"/>
    <a:srgbClr val="A6D7CD"/>
    <a:srgbClr val="FAC090"/>
    <a:srgbClr val="FFFFFF"/>
    <a:srgbClr val="63A09A"/>
    <a:srgbClr val="205DAB"/>
    <a:srgbClr val="72805E"/>
    <a:srgbClr val="E9F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22" autoAdjust="0"/>
  </p:normalViewPr>
  <p:slideViewPr>
    <p:cSldViewPr>
      <p:cViewPr varScale="1">
        <p:scale>
          <a:sx n="41" d="100"/>
          <a:sy n="41" d="100"/>
        </p:scale>
        <p:origin x="8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A67DAB-B346-11FB-738C-5F66ED7910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3F2CD-BDE4-6A19-5101-D566C23F40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B41EA-5870-4AA5-98AA-A7C0320F8F61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0C6F3-0544-A6D1-7370-CED98D2F62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5AC46-D2E6-8D59-9389-82BF306437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939F3-663D-4AF1-BF9A-BC36E4D3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377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288AA-70E4-41B9-92A6-B541984871D4}" type="datetimeFigureOut">
              <a:rPr lang="en-US" smtClean="0"/>
              <a:t>6/9/2024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E1CB3-AAF3-44E3-907A-2063D67F1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203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12CEC21-FD8E-4D6C-A2FA-43FC25C629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3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9.pn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10.sv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microsoft.com/office/2007/relationships/hdphoto" Target="../media/hdphoto2.wdp"/><Relationship Id="rId4" Type="http://schemas.openxmlformats.org/officeDocument/2006/relationships/image" Target="../media/image10.sv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9.png"/><Relationship Id="rId7" Type="http://schemas.openxmlformats.org/officeDocument/2006/relationships/image" Target="../media/image3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10.sv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.png"/><Relationship Id="rId7" Type="http://schemas.openxmlformats.org/officeDocument/2006/relationships/image" Target="../media/image3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2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nd drawn medical seamless pattern. Texture for wallpaper, fills ...">
            <a:extLst>
              <a:ext uri="{FF2B5EF4-FFF2-40B4-BE49-F238E27FC236}">
                <a16:creationId xmlns:a16="http://schemas.microsoft.com/office/drawing/2014/main" id="{8B90A687-2866-3142-EA48-129FCB0CE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t="24020" r="1005" b="22406"/>
          <a:stretch/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20866E4B-0B8B-5350-A086-4799136B93BC}"/>
              </a:ext>
            </a:extLst>
          </p:cNvPr>
          <p:cNvGrpSpPr/>
          <p:nvPr/>
        </p:nvGrpSpPr>
        <p:grpSpPr>
          <a:xfrm>
            <a:off x="10790442" y="8139992"/>
            <a:ext cx="4271583" cy="4181707"/>
            <a:chOff x="10854849" y="8202149"/>
            <a:chExt cx="4271583" cy="4181707"/>
          </a:xfrm>
        </p:grpSpPr>
        <p:sp>
          <p:nvSpPr>
            <p:cNvPr id="75" name="Flowchart: Connector 74">
              <a:extLst>
                <a:ext uri="{FF2B5EF4-FFF2-40B4-BE49-F238E27FC236}">
                  <a16:creationId xmlns:a16="http://schemas.microsoft.com/office/drawing/2014/main" id="{CFD2B085-1129-645F-A4F4-954DC914F204}"/>
                </a:ext>
              </a:extLst>
            </p:cNvPr>
            <p:cNvSpPr/>
            <p:nvPr/>
          </p:nvSpPr>
          <p:spPr>
            <a:xfrm>
              <a:off x="10854849" y="8202149"/>
              <a:ext cx="4271583" cy="4181707"/>
            </a:xfrm>
            <a:prstGeom prst="flowChartConnector">
              <a:avLst/>
            </a:prstGeom>
            <a:gradFill flip="none" rotWithShape="1">
              <a:gsLst>
                <a:gs pos="0">
                  <a:srgbClr val="FE5C18">
                    <a:tint val="66000"/>
                    <a:satMod val="160000"/>
                  </a:srgbClr>
                </a:gs>
                <a:gs pos="50000">
                  <a:srgbClr val="FE5C18">
                    <a:tint val="44500"/>
                    <a:satMod val="160000"/>
                  </a:srgbClr>
                </a:gs>
                <a:gs pos="100000">
                  <a:srgbClr val="FE5C18">
                    <a:tint val="23500"/>
                    <a:satMod val="160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EBB9E937-A434-AE0B-0BF9-FE0F2C6A808F}"/>
                </a:ext>
              </a:extLst>
            </p:cNvPr>
            <p:cNvSpPr/>
            <p:nvPr/>
          </p:nvSpPr>
          <p:spPr>
            <a:xfrm>
              <a:off x="11678029" y="9016895"/>
              <a:ext cx="2625222" cy="2693767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3"/>
          <p:cNvGrpSpPr/>
          <p:nvPr/>
        </p:nvGrpSpPr>
        <p:grpSpPr>
          <a:xfrm rot="-5400000">
            <a:off x="-651702" y="8506649"/>
            <a:ext cx="1948521" cy="2471962"/>
            <a:chOff x="0" y="0"/>
            <a:chExt cx="513191" cy="6510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3191" cy="651052"/>
            </a:xfrm>
            <a:custGeom>
              <a:avLst/>
              <a:gdLst/>
              <a:ahLst/>
              <a:cxnLst/>
              <a:rect l="l" t="t" r="r" b="b"/>
              <a:pathLst>
                <a:path w="513191" h="651052">
                  <a:moveTo>
                    <a:pt x="246340" y="0"/>
                  </a:moveTo>
                  <a:lnTo>
                    <a:pt x="266850" y="0"/>
                  </a:lnTo>
                  <a:cubicBezTo>
                    <a:pt x="332184" y="0"/>
                    <a:pt x="394841" y="25954"/>
                    <a:pt x="441039" y="72151"/>
                  </a:cubicBezTo>
                  <a:cubicBezTo>
                    <a:pt x="487237" y="118349"/>
                    <a:pt x="513191" y="181007"/>
                    <a:pt x="513191" y="246340"/>
                  </a:cubicBezTo>
                  <a:lnTo>
                    <a:pt x="513191" y="404712"/>
                  </a:lnTo>
                  <a:cubicBezTo>
                    <a:pt x="513191" y="470045"/>
                    <a:pt x="487237" y="532703"/>
                    <a:pt x="441039" y="578900"/>
                  </a:cubicBezTo>
                  <a:cubicBezTo>
                    <a:pt x="394841" y="625098"/>
                    <a:pt x="332184" y="651052"/>
                    <a:pt x="266850" y="651052"/>
                  </a:cubicBezTo>
                  <a:lnTo>
                    <a:pt x="246340" y="651052"/>
                  </a:lnTo>
                  <a:cubicBezTo>
                    <a:pt x="181007" y="651052"/>
                    <a:pt x="118349" y="625098"/>
                    <a:pt x="72151" y="578900"/>
                  </a:cubicBezTo>
                  <a:cubicBezTo>
                    <a:pt x="25954" y="532703"/>
                    <a:pt x="0" y="470045"/>
                    <a:pt x="0" y="404712"/>
                  </a:cubicBezTo>
                  <a:lnTo>
                    <a:pt x="0" y="246340"/>
                  </a:lnTo>
                  <a:cubicBezTo>
                    <a:pt x="0" y="181007"/>
                    <a:pt x="25954" y="118349"/>
                    <a:pt x="72151" y="72151"/>
                  </a:cubicBezTo>
                  <a:cubicBezTo>
                    <a:pt x="118349" y="25954"/>
                    <a:pt x="181007" y="0"/>
                    <a:pt x="24634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66E08">
                    <a:tint val="66000"/>
                    <a:satMod val="160000"/>
                  </a:srgbClr>
                </a:gs>
                <a:gs pos="50000">
                  <a:srgbClr val="F66E08">
                    <a:tint val="44500"/>
                    <a:satMod val="160000"/>
                  </a:srgbClr>
                </a:gs>
                <a:gs pos="100000">
                  <a:srgbClr val="F66E08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13191" cy="708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303656" y="5428858"/>
            <a:ext cx="611864" cy="1278312"/>
          </a:xfrm>
          <a:custGeom>
            <a:avLst/>
            <a:gdLst/>
            <a:ahLst/>
            <a:cxnLst/>
            <a:rect l="l" t="t" r="r" b="b"/>
            <a:pathLst>
              <a:path w="611864" h="1278312">
                <a:moveTo>
                  <a:pt x="0" y="0"/>
                </a:moveTo>
                <a:lnTo>
                  <a:pt x="611864" y="0"/>
                </a:lnTo>
                <a:lnTo>
                  <a:pt x="611864" y="1278312"/>
                </a:lnTo>
                <a:lnTo>
                  <a:pt x="0" y="1278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73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145783" y="2078462"/>
            <a:ext cx="561323" cy="1172722"/>
          </a:xfrm>
          <a:custGeom>
            <a:avLst/>
            <a:gdLst/>
            <a:ahLst/>
            <a:cxnLst/>
            <a:rect l="l" t="t" r="r" b="b"/>
            <a:pathLst>
              <a:path w="561323" h="1172722">
                <a:moveTo>
                  <a:pt x="0" y="0"/>
                </a:moveTo>
                <a:lnTo>
                  <a:pt x="561323" y="0"/>
                </a:lnTo>
                <a:lnTo>
                  <a:pt x="561323" y="1172723"/>
                </a:lnTo>
                <a:lnTo>
                  <a:pt x="0" y="1172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735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558540" y="7067982"/>
            <a:ext cx="2157289" cy="716396"/>
            <a:chOff x="0" y="0"/>
            <a:chExt cx="568175" cy="1886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68175" cy="188680"/>
            </a:xfrm>
            <a:custGeom>
              <a:avLst/>
              <a:gdLst/>
              <a:ahLst/>
              <a:cxnLst/>
              <a:rect l="l" t="t" r="r" b="b"/>
              <a:pathLst>
                <a:path w="568175" h="188680">
                  <a:moveTo>
                    <a:pt x="35887" y="0"/>
                  </a:moveTo>
                  <a:lnTo>
                    <a:pt x="532288" y="0"/>
                  </a:lnTo>
                  <a:cubicBezTo>
                    <a:pt x="541805" y="0"/>
                    <a:pt x="550934" y="3781"/>
                    <a:pt x="557664" y="10511"/>
                  </a:cubicBezTo>
                  <a:cubicBezTo>
                    <a:pt x="564394" y="17241"/>
                    <a:pt x="568175" y="26369"/>
                    <a:pt x="568175" y="35887"/>
                  </a:cubicBezTo>
                  <a:lnTo>
                    <a:pt x="568175" y="152793"/>
                  </a:lnTo>
                  <a:cubicBezTo>
                    <a:pt x="568175" y="162311"/>
                    <a:pt x="564394" y="171439"/>
                    <a:pt x="557664" y="178169"/>
                  </a:cubicBezTo>
                  <a:cubicBezTo>
                    <a:pt x="550934" y="184900"/>
                    <a:pt x="541805" y="188680"/>
                    <a:pt x="532288" y="188680"/>
                  </a:cubicBezTo>
                  <a:lnTo>
                    <a:pt x="35887" y="188680"/>
                  </a:lnTo>
                  <a:cubicBezTo>
                    <a:pt x="26369" y="188680"/>
                    <a:pt x="17241" y="184900"/>
                    <a:pt x="10511" y="178169"/>
                  </a:cubicBezTo>
                  <a:cubicBezTo>
                    <a:pt x="3781" y="171439"/>
                    <a:pt x="0" y="162311"/>
                    <a:pt x="0" y="152793"/>
                  </a:cubicBezTo>
                  <a:lnTo>
                    <a:pt x="0" y="35887"/>
                  </a:lnTo>
                  <a:cubicBezTo>
                    <a:pt x="0" y="26369"/>
                    <a:pt x="3781" y="17241"/>
                    <a:pt x="10511" y="10511"/>
                  </a:cubicBezTo>
                  <a:cubicBezTo>
                    <a:pt x="17241" y="3781"/>
                    <a:pt x="26369" y="0"/>
                    <a:pt x="3588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6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6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568175" cy="245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2730370" y="2272825"/>
            <a:ext cx="6411518" cy="12686290"/>
            <a:chOff x="0" y="0"/>
            <a:chExt cx="2620010" cy="5184140"/>
          </a:xfrm>
        </p:grpSpPr>
        <p:sp>
          <p:nvSpPr>
            <p:cNvPr id="24" name="Freeform 2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Freeform 39"/>
          <p:cNvSpPr/>
          <p:nvPr/>
        </p:nvSpPr>
        <p:spPr>
          <a:xfrm>
            <a:off x="3087604" y="7248083"/>
            <a:ext cx="348069" cy="348069"/>
          </a:xfrm>
          <a:custGeom>
            <a:avLst/>
            <a:gdLst/>
            <a:ahLst/>
            <a:cxnLst/>
            <a:rect l="l" t="t" r="r" b="b"/>
            <a:pathLst>
              <a:path w="348069" h="348069">
                <a:moveTo>
                  <a:pt x="0" y="0"/>
                </a:moveTo>
                <a:lnTo>
                  <a:pt x="348068" y="0"/>
                </a:lnTo>
                <a:lnTo>
                  <a:pt x="348068" y="348069"/>
                </a:lnTo>
                <a:lnTo>
                  <a:pt x="0" y="348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40"/>
          <p:cNvSpPr txBox="1"/>
          <p:nvPr/>
        </p:nvSpPr>
        <p:spPr>
          <a:xfrm>
            <a:off x="10212071" y="975612"/>
            <a:ext cx="983397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endParaRPr lang="en-US" sz="1800" dirty="0">
              <a:solidFill>
                <a:srgbClr val="373737"/>
              </a:solidFill>
              <a:latin typeface="Poppins Medium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2386403" y="975612"/>
            <a:ext cx="2316330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 err="1">
                <a:solidFill>
                  <a:srgbClr val="504F4F"/>
                </a:solidFill>
                <a:latin typeface="Poppins Medium"/>
              </a:rPr>
              <a:t>DocRater</a:t>
            </a:r>
            <a:endParaRPr lang="en-US" sz="1800" dirty="0">
              <a:solidFill>
                <a:srgbClr val="504F4F"/>
              </a:solidFill>
              <a:latin typeface="Poppins Medium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862217" y="975612"/>
            <a:ext cx="1323575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504F4F"/>
                </a:solidFill>
                <a:latin typeface="Poppins Medium"/>
              </a:rPr>
              <a:t>About Us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852542" y="975612"/>
            <a:ext cx="1115386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504F4F"/>
                </a:solidFill>
                <a:latin typeface="Poppins Medium"/>
              </a:rPr>
              <a:t>Service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5634678" y="975612"/>
            <a:ext cx="1172536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504F4F"/>
                </a:solidFill>
                <a:latin typeface="Poppins Medium"/>
              </a:rPr>
              <a:t>Contact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964607" y="7201707"/>
            <a:ext cx="1122997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spc="118" dirty="0">
                <a:solidFill>
                  <a:srgbClr val="373737"/>
                </a:solidFill>
                <a:latin typeface="Poppins Semi-Bold"/>
              </a:rPr>
              <a:t>NEXT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558540" y="4885017"/>
            <a:ext cx="4461260" cy="34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105" dirty="0" err="1">
                <a:solidFill>
                  <a:srgbClr val="373737"/>
                </a:solidFill>
                <a:latin typeface="Poppins Semi-Bold"/>
              </a:rPr>
              <a:t>DocRater</a:t>
            </a:r>
            <a:r>
              <a:rPr lang="en-US" sz="2105" dirty="0">
                <a:solidFill>
                  <a:srgbClr val="373737"/>
                </a:solidFill>
                <a:latin typeface="Poppins Semi-Bold"/>
              </a:rPr>
              <a:t> Your Healthcare Compass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558540" y="5342897"/>
            <a:ext cx="6811366" cy="1418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373737"/>
                </a:solidFill>
                <a:latin typeface="Poppins"/>
              </a:rPr>
              <a:t>Discover trusted doctors tailored to your needs. With </a:t>
            </a:r>
            <a:r>
              <a:rPr lang="en-US" sz="2000" dirty="0" err="1">
                <a:solidFill>
                  <a:srgbClr val="373737"/>
                </a:solidFill>
                <a:latin typeface="Poppins"/>
              </a:rPr>
              <a:t>DocRater</a:t>
            </a:r>
            <a:r>
              <a:rPr lang="en-US" sz="2000" dirty="0">
                <a:solidFill>
                  <a:srgbClr val="373737"/>
                </a:solidFill>
                <a:latin typeface="Poppins"/>
              </a:rPr>
              <a:t>, personalized care is just a tap away. Empowering you to make informed healthcare decisions.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56302" y="3134246"/>
            <a:ext cx="5969238" cy="113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52"/>
              </a:lnSpc>
            </a:pPr>
            <a:r>
              <a:rPr lang="en-US" sz="9079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oppins Bold"/>
              </a:rPr>
              <a:t>DocRater</a:t>
            </a:r>
            <a:endParaRPr lang="en-US" sz="9079" dirty="0">
              <a:solidFill>
                <a:schemeClr val="tx1">
                  <a:lumMod val="95000"/>
                  <a:lumOff val="5000"/>
                </a:schemeClr>
              </a:solidFill>
              <a:latin typeface="Poppins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556302" y="2346952"/>
            <a:ext cx="10456926" cy="633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08"/>
              </a:lnSpc>
              <a:spcBef>
                <a:spcPct val="0"/>
              </a:spcBef>
            </a:pPr>
            <a:r>
              <a:rPr lang="en-US" sz="3720" spc="111" dirty="0">
                <a:solidFill>
                  <a:srgbClr val="373737"/>
                </a:solidFill>
                <a:latin typeface="Poppins Medium"/>
              </a:rPr>
              <a:t>The Smart Bridge to Your Perfect Doctor.</a:t>
            </a:r>
          </a:p>
        </p:txBody>
      </p:sp>
      <p:pic>
        <p:nvPicPr>
          <p:cNvPr id="67" name="Picture 66" descr="A blue and black logo&#10;&#10;Description automatically generated">
            <a:extLst>
              <a:ext uri="{FF2B5EF4-FFF2-40B4-BE49-F238E27FC236}">
                <a16:creationId xmlns:a16="http://schemas.microsoft.com/office/drawing/2014/main" id="{1C205691-F966-08C9-E6B2-F10A8D9BEE5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834" y="4896525"/>
            <a:ext cx="2751129" cy="271785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9E511F7D-FC11-10E1-5817-4BFE1650756B}"/>
              </a:ext>
            </a:extLst>
          </p:cNvPr>
          <p:cNvSpPr txBox="1"/>
          <p:nvPr/>
        </p:nvSpPr>
        <p:spPr>
          <a:xfrm>
            <a:off x="15062025" y="7589392"/>
            <a:ext cx="3429153" cy="550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67294">
              <a:spcAft>
                <a:spcPts val="564"/>
              </a:spcAft>
            </a:pPr>
            <a:r>
              <a:rPr lang="en-US" sz="2978" b="1" kern="1200" dirty="0" err="1">
                <a:solidFill>
                  <a:srgbClr val="707070"/>
                </a:solidFill>
                <a:latin typeface="Poppins Bold" panose="00000800000000000000" charset="0"/>
                <a:cs typeface="Poppins Bold" panose="00000800000000000000" charset="0"/>
              </a:rPr>
              <a:t>DocRater</a:t>
            </a:r>
            <a:endParaRPr lang="en-US" sz="4800" b="1" dirty="0">
              <a:solidFill>
                <a:srgbClr val="707070"/>
              </a:solidFill>
              <a:latin typeface="Poppins Bold" panose="00000800000000000000" charset="0"/>
              <a:cs typeface="Poppins Bold" panose="00000800000000000000" charset="0"/>
            </a:endParaRPr>
          </a:p>
        </p:txBody>
      </p:sp>
      <p:pic>
        <p:nvPicPr>
          <p:cNvPr id="78" name="Picture 77" descr="A blue and black logo&#10;&#10;Description automatically generated">
            <a:extLst>
              <a:ext uri="{FF2B5EF4-FFF2-40B4-BE49-F238E27FC236}">
                <a16:creationId xmlns:a16="http://schemas.microsoft.com/office/drawing/2014/main" id="{CFFD150D-3EB9-B0AD-3E16-8C7EACE0FF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733" y="928462"/>
            <a:ext cx="500591" cy="477204"/>
          </a:xfrm>
          <a:prstGeom prst="rect">
            <a:avLst/>
          </a:prstGeom>
        </p:spPr>
      </p:pic>
      <p:grpSp>
        <p:nvGrpSpPr>
          <p:cNvPr id="79" name="Group 14">
            <a:extLst>
              <a:ext uri="{FF2B5EF4-FFF2-40B4-BE49-F238E27FC236}">
                <a16:creationId xmlns:a16="http://schemas.microsoft.com/office/drawing/2014/main" id="{57BD5E46-A3D8-54A2-C153-5F7B572D90D1}"/>
              </a:ext>
            </a:extLst>
          </p:cNvPr>
          <p:cNvGrpSpPr/>
          <p:nvPr/>
        </p:nvGrpSpPr>
        <p:grpSpPr>
          <a:xfrm>
            <a:off x="10179852" y="975612"/>
            <a:ext cx="1470443" cy="797083"/>
            <a:chOff x="-20318" y="-126476"/>
            <a:chExt cx="588493" cy="315156"/>
          </a:xfrm>
        </p:grpSpPr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FA33FEEB-0FC1-8269-3F86-620A45A781F6}"/>
                </a:ext>
              </a:extLst>
            </p:cNvPr>
            <p:cNvSpPr/>
            <p:nvPr/>
          </p:nvSpPr>
          <p:spPr>
            <a:xfrm>
              <a:off x="-20318" y="-126476"/>
              <a:ext cx="518072" cy="152780"/>
            </a:xfrm>
            <a:custGeom>
              <a:avLst/>
              <a:gdLst/>
              <a:ahLst/>
              <a:cxnLst/>
              <a:rect l="l" t="t" r="r" b="b"/>
              <a:pathLst>
                <a:path w="568175" h="188680">
                  <a:moveTo>
                    <a:pt x="35887" y="0"/>
                  </a:moveTo>
                  <a:lnTo>
                    <a:pt x="532288" y="0"/>
                  </a:lnTo>
                  <a:cubicBezTo>
                    <a:pt x="541805" y="0"/>
                    <a:pt x="550934" y="3781"/>
                    <a:pt x="557664" y="10511"/>
                  </a:cubicBezTo>
                  <a:cubicBezTo>
                    <a:pt x="564394" y="17241"/>
                    <a:pt x="568175" y="26369"/>
                    <a:pt x="568175" y="35887"/>
                  </a:cubicBezTo>
                  <a:lnTo>
                    <a:pt x="568175" y="152793"/>
                  </a:lnTo>
                  <a:cubicBezTo>
                    <a:pt x="568175" y="162311"/>
                    <a:pt x="564394" y="171439"/>
                    <a:pt x="557664" y="178169"/>
                  </a:cubicBezTo>
                  <a:cubicBezTo>
                    <a:pt x="550934" y="184900"/>
                    <a:pt x="541805" y="188680"/>
                    <a:pt x="532288" y="188680"/>
                  </a:cubicBezTo>
                  <a:lnTo>
                    <a:pt x="35887" y="188680"/>
                  </a:lnTo>
                  <a:cubicBezTo>
                    <a:pt x="26369" y="188680"/>
                    <a:pt x="17241" y="184900"/>
                    <a:pt x="10511" y="178169"/>
                  </a:cubicBezTo>
                  <a:cubicBezTo>
                    <a:pt x="3781" y="171439"/>
                    <a:pt x="0" y="162311"/>
                    <a:pt x="0" y="152793"/>
                  </a:cubicBezTo>
                  <a:lnTo>
                    <a:pt x="0" y="35887"/>
                  </a:lnTo>
                  <a:cubicBezTo>
                    <a:pt x="0" y="26369"/>
                    <a:pt x="3781" y="17241"/>
                    <a:pt x="10511" y="10511"/>
                  </a:cubicBezTo>
                  <a:cubicBezTo>
                    <a:pt x="17241" y="3781"/>
                    <a:pt x="26369" y="0"/>
                    <a:pt x="3588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6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6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pPr algn="ctr"/>
              <a:r>
                <a:rPr lang="en-US" b="1" dirty="0">
                  <a:solidFill>
                    <a:srgbClr val="707070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Home</a:t>
              </a:r>
            </a:p>
            <a:p>
              <a:pPr algn="ctr"/>
              <a:endParaRPr lang="en-US" b="1" dirty="0">
                <a:solidFill>
                  <a:srgbClr val="707070"/>
                </a:solidFill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  <p:sp>
          <p:nvSpPr>
            <p:cNvPr id="81" name="TextBox 16">
              <a:extLst>
                <a:ext uri="{FF2B5EF4-FFF2-40B4-BE49-F238E27FC236}">
                  <a16:creationId xmlns:a16="http://schemas.microsoft.com/office/drawing/2014/main" id="{FAA6F862-6EDE-AEDA-C9C2-1E2407C2090F}"/>
                </a:ext>
              </a:extLst>
            </p:cNvPr>
            <p:cNvSpPr txBox="1"/>
            <p:nvPr/>
          </p:nvSpPr>
          <p:spPr>
            <a:xfrm>
              <a:off x="0" y="-57150"/>
              <a:ext cx="568175" cy="2458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196377" y="265190"/>
            <a:ext cx="3957023" cy="1220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</a:pPr>
            <a:r>
              <a:rPr lang="en-US" sz="4800" b="1" dirty="0">
                <a:latin typeface="Helvetica" pitchFamily="2" charset="0"/>
              </a:rPr>
              <a:t>UI/UX Design</a:t>
            </a:r>
            <a:endParaRPr lang="en-US" sz="4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30" name="Picture 29" descr="A blue and black logo&#10;&#10;Description automatically generated">
            <a:extLst>
              <a:ext uri="{FF2B5EF4-FFF2-40B4-BE49-F238E27FC236}">
                <a16:creationId xmlns:a16="http://schemas.microsoft.com/office/drawing/2014/main" id="{A8A1784E-D1FD-48BC-AE53-071188C108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326" y="2668631"/>
            <a:ext cx="7398991" cy="739899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5F1A915-E08E-5403-E4FE-A5F020A264BE}"/>
              </a:ext>
            </a:extLst>
          </p:cNvPr>
          <p:cNvSpPr/>
          <p:nvPr/>
        </p:nvSpPr>
        <p:spPr>
          <a:xfrm>
            <a:off x="-947" y="0"/>
            <a:ext cx="3058026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264" y="73914"/>
            <a:ext cx="1156059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40"/>
              </a:lnSpc>
            </a:pPr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304800" y="1210892"/>
            <a:ext cx="1344284" cy="862291"/>
          </a:xfrm>
          <a:custGeom>
            <a:avLst/>
            <a:gdLst/>
            <a:ahLst/>
            <a:cxnLst/>
            <a:rect l="l" t="t" r="r" b="b"/>
            <a:pathLst>
              <a:path w="897594" h="785395">
                <a:moveTo>
                  <a:pt x="0" y="0"/>
                </a:moveTo>
                <a:lnTo>
                  <a:pt x="897594" y="0"/>
                </a:lnTo>
                <a:lnTo>
                  <a:pt x="897594" y="785394"/>
                </a:lnTo>
                <a:lnTo>
                  <a:pt x="0" y="785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3086100" y="0"/>
            <a:ext cx="538844" cy="10287000"/>
            <a:chOff x="0" y="0"/>
            <a:chExt cx="141918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918" cy="2709333"/>
            </a:xfrm>
            <a:custGeom>
              <a:avLst/>
              <a:gdLst/>
              <a:ahLst/>
              <a:cxnLst/>
              <a:rect l="l" t="t" r="r" b="b"/>
              <a:pathLst>
                <a:path w="141918" h="2709333">
                  <a:moveTo>
                    <a:pt x="0" y="0"/>
                  </a:moveTo>
                  <a:lnTo>
                    <a:pt x="141918" y="0"/>
                  </a:lnTo>
                  <a:lnTo>
                    <a:pt x="14191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419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6909DB4-E815-31B5-A661-616287ABEF9C}"/>
              </a:ext>
            </a:extLst>
          </p:cNvPr>
          <p:cNvSpPr txBox="1"/>
          <p:nvPr/>
        </p:nvSpPr>
        <p:spPr>
          <a:xfrm>
            <a:off x="213706" y="503006"/>
            <a:ext cx="2572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000" b="1" dirty="0" err="1">
                <a:solidFill>
                  <a:srgbClr val="242424"/>
                </a:solidFill>
                <a:latin typeface="Helvetica" pitchFamily="2" charset="0"/>
                <a:ea typeface="Roboto" panose="02000000000000000000" pitchFamily="2" charset="0"/>
                <a:cs typeface="Roboto" panose="02000000000000000000" pitchFamily="2" charset="0"/>
              </a:rPr>
              <a:t>DocRater</a:t>
            </a:r>
            <a:endParaRPr lang="en-US" sz="4000" b="1" dirty="0">
              <a:solidFill>
                <a:srgbClr val="242424"/>
              </a:solidFill>
              <a:latin typeface="Helvetica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1" name="Group 27">
            <a:extLst>
              <a:ext uri="{FF2B5EF4-FFF2-40B4-BE49-F238E27FC236}">
                <a16:creationId xmlns:a16="http://schemas.microsoft.com/office/drawing/2014/main" id="{4A2263A4-E720-4A34-6E7A-7BEF5FFFD269}"/>
              </a:ext>
            </a:extLst>
          </p:cNvPr>
          <p:cNvGrpSpPr/>
          <p:nvPr/>
        </p:nvGrpSpPr>
        <p:grpSpPr>
          <a:xfrm>
            <a:off x="3771973" y="437704"/>
            <a:ext cx="332192" cy="830100"/>
            <a:chOff x="76200" y="19050"/>
            <a:chExt cx="914640" cy="2285556"/>
          </a:xfrm>
        </p:grpSpPr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B8C915EA-6AFD-1BC1-9FAD-7864F7A6BA2C}"/>
                </a:ext>
              </a:extLst>
            </p:cNvPr>
            <p:cNvSpPr/>
            <p:nvPr/>
          </p:nvSpPr>
          <p:spPr>
            <a:xfrm>
              <a:off x="178040" y="149180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9">
              <a:extLst>
                <a:ext uri="{FF2B5EF4-FFF2-40B4-BE49-F238E27FC236}">
                  <a16:creationId xmlns:a16="http://schemas.microsoft.com/office/drawing/2014/main" id="{70ABD5CE-E6AF-F6C4-7A88-E8F39318DD0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  <a:endParaRPr/>
            </a:p>
          </p:txBody>
        </p:sp>
      </p:grpSp>
      <p:sp>
        <p:nvSpPr>
          <p:cNvPr id="14" name="Freeform 16">
            <a:extLst>
              <a:ext uri="{FF2B5EF4-FFF2-40B4-BE49-F238E27FC236}">
                <a16:creationId xmlns:a16="http://schemas.microsoft.com/office/drawing/2014/main" id="{2D09B193-8C4A-42AA-A17C-045600CBC8DC}"/>
              </a:ext>
            </a:extLst>
          </p:cNvPr>
          <p:cNvSpPr/>
          <p:nvPr/>
        </p:nvSpPr>
        <p:spPr>
          <a:xfrm>
            <a:off x="10660875" y="1179172"/>
            <a:ext cx="567860" cy="70464"/>
          </a:xfrm>
          <a:custGeom>
            <a:avLst/>
            <a:gdLst/>
            <a:ahLst/>
            <a:cxnLst/>
            <a:rect l="l" t="t" r="r" b="b"/>
            <a:pathLst>
              <a:path w="347980" h="43180">
                <a:moveTo>
                  <a:pt x="326390" y="0"/>
                </a:moveTo>
                <a:lnTo>
                  <a:pt x="21590" y="0"/>
                </a:lnTo>
                <a:cubicBezTo>
                  <a:pt x="10160" y="0"/>
                  <a:pt x="0" y="8890"/>
                  <a:pt x="0" y="21590"/>
                </a:cubicBezTo>
                <a:cubicBezTo>
                  <a:pt x="0" y="34290"/>
                  <a:pt x="10160" y="43180"/>
                  <a:pt x="21590" y="43180"/>
                </a:cubicBezTo>
                <a:lnTo>
                  <a:pt x="326390" y="43180"/>
                </a:lnTo>
                <a:cubicBezTo>
                  <a:pt x="337820" y="43180"/>
                  <a:pt x="347980" y="34290"/>
                  <a:pt x="347980" y="21590"/>
                </a:cubicBezTo>
                <a:cubicBezTo>
                  <a:pt x="347980" y="8890"/>
                  <a:pt x="337820" y="0"/>
                  <a:pt x="326390" y="0"/>
                </a:cubicBezTo>
                <a:close/>
              </a:path>
            </a:pathLst>
          </a:custGeom>
          <a:solidFill>
            <a:srgbClr val="FFFCF7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Freeform 17">
            <a:extLst>
              <a:ext uri="{FF2B5EF4-FFF2-40B4-BE49-F238E27FC236}">
                <a16:creationId xmlns:a16="http://schemas.microsoft.com/office/drawing/2014/main" id="{ABA1B93C-830C-33A5-7106-633B7D8920A8}"/>
              </a:ext>
            </a:extLst>
          </p:cNvPr>
          <p:cNvSpPr/>
          <p:nvPr/>
        </p:nvSpPr>
        <p:spPr>
          <a:xfrm>
            <a:off x="11406481" y="1162509"/>
            <a:ext cx="108742" cy="103790"/>
          </a:xfrm>
          <a:custGeom>
            <a:avLst/>
            <a:gdLst/>
            <a:ahLst/>
            <a:cxnLst/>
            <a:rect l="l" t="t" r="r" b="b"/>
            <a:pathLst>
              <a:path w="66636" h="63602">
                <a:moveTo>
                  <a:pt x="33318" y="51"/>
                </a:moveTo>
                <a:cubicBezTo>
                  <a:pt x="21941" y="0"/>
                  <a:pt x="11406" y="6040"/>
                  <a:pt x="5703" y="15885"/>
                </a:cubicBezTo>
                <a:cubicBezTo>
                  <a:pt x="0" y="25729"/>
                  <a:pt x="0" y="37873"/>
                  <a:pt x="5703" y="47717"/>
                </a:cubicBezTo>
                <a:cubicBezTo>
                  <a:pt x="11406" y="57562"/>
                  <a:pt x="21941" y="63602"/>
                  <a:pt x="33318" y="63551"/>
                </a:cubicBezTo>
                <a:cubicBezTo>
                  <a:pt x="44695" y="63602"/>
                  <a:pt x="55230" y="57562"/>
                  <a:pt x="60933" y="47717"/>
                </a:cubicBezTo>
                <a:cubicBezTo>
                  <a:pt x="66636" y="37873"/>
                  <a:pt x="66636" y="25729"/>
                  <a:pt x="60933" y="15885"/>
                </a:cubicBezTo>
                <a:cubicBezTo>
                  <a:pt x="55230" y="6040"/>
                  <a:pt x="44695" y="0"/>
                  <a:pt x="33318" y="51"/>
                </a:cubicBezTo>
                <a:close/>
              </a:path>
            </a:pathLst>
          </a:custGeom>
          <a:solidFill>
            <a:srgbClr val="FFFCF7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075" name="Group 3074">
            <a:extLst>
              <a:ext uri="{FF2B5EF4-FFF2-40B4-BE49-F238E27FC236}">
                <a16:creationId xmlns:a16="http://schemas.microsoft.com/office/drawing/2014/main" id="{439BD1D9-B395-492A-4623-A8734AA53E55}"/>
              </a:ext>
            </a:extLst>
          </p:cNvPr>
          <p:cNvGrpSpPr/>
          <p:nvPr/>
        </p:nvGrpSpPr>
        <p:grpSpPr>
          <a:xfrm>
            <a:off x="2793994" y="4506714"/>
            <a:ext cx="5978313" cy="1842446"/>
            <a:chOff x="2938431" y="6167988"/>
            <a:chExt cx="5978313" cy="184244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F72855-D2E6-92D8-35E1-0A1C9127EC7A}"/>
                </a:ext>
              </a:extLst>
            </p:cNvPr>
            <p:cNvSpPr txBox="1"/>
            <p:nvPr/>
          </p:nvSpPr>
          <p:spPr>
            <a:xfrm>
              <a:off x="4959721" y="6167988"/>
              <a:ext cx="3957023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2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Flutter's UI components were used to create an attractive and user-friendly interface.</a:t>
              </a:r>
            </a:p>
          </p:txBody>
        </p:sp>
        <p:pic>
          <p:nvPicPr>
            <p:cNvPr id="3073" name="Picture 7" descr="Flutter Logo PNG vector in SVG, PDF, AI ...">
              <a:extLst>
                <a:ext uri="{FF2B5EF4-FFF2-40B4-BE49-F238E27FC236}">
                  <a16:creationId xmlns:a16="http://schemas.microsoft.com/office/drawing/2014/main" id="{9900D3FF-10EA-36E0-7D99-1AD62A0DC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763" b="89691" l="9653" r="89961">
                          <a14:foregroundMark x1="50579" y1="67010" x2="50579" y2="67010"/>
                          <a14:foregroundMark x1="57143" y1="87113" x2="57143" y2="87113"/>
                          <a14:foregroundMark x1="58301" y1="74227" x2="58301" y2="74227"/>
                          <a14:foregroundMark x1="52896" y1="78866" x2="52896" y2="78866"/>
                          <a14:foregroundMark x1="71429" y1="8763" x2="71429" y2="8763"/>
                          <a14:foregroundMark x1="43243" y1="57732" x2="43243" y2="57732"/>
                          <a14:foregroundMark x1="49421" y1="74742" x2="49421" y2="74742"/>
                          <a14:foregroundMark x1="59073" y1="85567" x2="59073" y2="85567"/>
                          <a14:foregroundMark x1="38610" y1="55670" x2="38610" y2="55670"/>
                          <a14:foregroundMark x1="37838" y1="64948" x2="37838" y2="64948"/>
                          <a14:foregroundMark x1="37838" y1="64948" x2="37838" y2="64948"/>
                          <a14:backgroundMark x1="43243" y1="58247" x2="43243" y2="58247"/>
                          <a14:backgroundMark x1="37838" y1="61340" x2="37838" y2="61340"/>
                          <a14:backgroundMark x1="38996" y1="61856" x2="38996" y2="61856"/>
                          <a14:backgroundMark x1="38996" y1="61856" x2="38996" y2="60825"/>
                          <a14:backgroundMark x1="38996" y1="60825" x2="38996" y2="60825"/>
                          <a14:backgroundMark x1="38224" y1="62887" x2="37838" y2="63402"/>
                          <a14:backgroundMark x1="37838" y1="63402" x2="37452" y2="63918"/>
                          <a14:backgroundMark x1="37452" y1="64433" x2="37452" y2="64433"/>
                          <a14:backgroundMark x1="38610" y1="65464" x2="38610" y2="65464"/>
                          <a14:backgroundMark x1="38610" y1="65464" x2="38610" y2="64948"/>
                          <a14:backgroundMark x1="38610" y1="63918" x2="38610" y2="63918"/>
                          <a14:backgroundMark x1="37452" y1="62371" x2="37838" y2="62887"/>
                          <a14:backgroundMark x1="37838" y1="62887" x2="37838" y2="62887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8431" y="6180538"/>
              <a:ext cx="2443006" cy="1829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7" name="Picture 3076" descr="A screenshot of a phone&#10;&#10;Description automatically generated">
            <a:extLst>
              <a:ext uri="{FF2B5EF4-FFF2-40B4-BE49-F238E27FC236}">
                <a16:creationId xmlns:a16="http://schemas.microsoft.com/office/drawing/2014/main" id="{7B35AF05-594E-F4CE-97BC-04E5FDE443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270792"/>
            <a:ext cx="6795789" cy="6074069"/>
          </a:xfrm>
          <a:prstGeom prst="rect">
            <a:avLst/>
          </a:prstGeom>
        </p:spPr>
      </p:pic>
      <p:pic>
        <p:nvPicPr>
          <p:cNvPr id="3078" name="Picture 3077">
            <a:extLst>
              <a:ext uri="{FF2B5EF4-FFF2-40B4-BE49-F238E27FC236}">
                <a16:creationId xmlns:a16="http://schemas.microsoft.com/office/drawing/2014/main" id="{F87994A6-A173-F0BD-3C84-83095EC8E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123" y="6977099"/>
            <a:ext cx="2542713" cy="2542713"/>
          </a:xfrm>
          <a:prstGeom prst="rect">
            <a:avLst/>
          </a:prstGeom>
        </p:spPr>
      </p:pic>
      <p:grpSp>
        <p:nvGrpSpPr>
          <p:cNvPr id="3079" name="Group 3078">
            <a:extLst>
              <a:ext uri="{FF2B5EF4-FFF2-40B4-BE49-F238E27FC236}">
                <a16:creationId xmlns:a16="http://schemas.microsoft.com/office/drawing/2014/main" id="{B2A7F024-BB2D-0DAC-9A1B-DC64FDA38E8F}"/>
              </a:ext>
            </a:extLst>
          </p:cNvPr>
          <p:cNvGrpSpPr/>
          <p:nvPr/>
        </p:nvGrpSpPr>
        <p:grpSpPr>
          <a:xfrm>
            <a:off x="17068800" y="9197283"/>
            <a:ext cx="990600" cy="845791"/>
            <a:chOff x="8706955" y="6778050"/>
            <a:chExt cx="1124599" cy="990600"/>
          </a:xfrm>
        </p:grpSpPr>
        <p:sp>
          <p:nvSpPr>
            <p:cNvPr id="3080" name="Oval 3079">
              <a:extLst>
                <a:ext uri="{FF2B5EF4-FFF2-40B4-BE49-F238E27FC236}">
                  <a16:creationId xmlns:a16="http://schemas.microsoft.com/office/drawing/2014/main" id="{5C215A99-5548-3716-2A62-9B9548C43BBD}"/>
                </a:ext>
              </a:extLst>
            </p:cNvPr>
            <p:cNvSpPr/>
            <p:nvPr/>
          </p:nvSpPr>
          <p:spPr>
            <a:xfrm>
              <a:off x="8917154" y="6778050"/>
              <a:ext cx="914400" cy="9144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8</a:t>
              </a:r>
            </a:p>
          </p:txBody>
        </p:sp>
        <p:sp>
          <p:nvSpPr>
            <p:cNvPr id="3081" name="Oval 3080">
              <a:extLst>
                <a:ext uri="{FF2B5EF4-FFF2-40B4-BE49-F238E27FC236}">
                  <a16:creationId xmlns:a16="http://schemas.microsoft.com/office/drawing/2014/main" id="{5F8204C0-62B7-F56C-4C10-4F5544A080EE}"/>
                </a:ext>
              </a:extLst>
            </p:cNvPr>
            <p:cNvSpPr/>
            <p:nvPr/>
          </p:nvSpPr>
          <p:spPr>
            <a:xfrm>
              <a:off x="8706955" y="7235250"/>
              <a:ext cx="538844" cy="5334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446421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blue and black logo&#10;&#10;Description automatically generated">
            <a:extLst>
              <a:ext uri="{FF2B5EF4-FFF2-40B4-BE49-F238E27FC236}">
                <a16:creationId xmlns:a16="http://schemas.microsoft.com/office/drawing/2014/main" id="{A8A1784E-D1FD-48BC-AE53-071188C108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326" y="2668631"/>
            <a:ext cx="7398991" cy="7398991"/>
          </a:xfrm>
          <a:prstGeom prst="rect">
            <a:avLst/>
          </a:prstGeom>
        </p:spPr>
      </p:pic>
      <p:grpSp>
        <p:nvGrpSpPr>
          <p:cNvPr id="3179" name="Group 3178">
            <a:extLst>
              <a:ext uri="{FF2B5EF4-FFF2-40B4-BE49-F238E27FC236}">
                <a16:creationId xmlns:a16="http://schemas.microsoft.com/office/drawing/2014/main" id="{5BFA820F-8AC4-D1CF-53F7-132559FC2904}"/>
              </a:ext>
            </a:extLst>
          </p:cNvPr>
          <p:cNvGrpSpPr/>
          <p:nvPr/>
        </p:nvGrpSpPr>
        <p:grpSpPr>
          <a:xfrm>
            <a:off x="11226299" y="2530641"/>
            <a:ext cx="5537701" cy="5426241"/>
            <a:chOff x="11226299" y="2530641"/>
            <a:chExt cx="5354001" cy="5426241"/>
          </a:xfrm>
        </p:grpSpPr>
        <p:grpSp>
          <p:nvGrpSpPr>
            <p:cNvPr id="3178" name="Group 3177">
              <a:extLst>
                <a:ext uri="{FF2B5EF4-FFF2-40B4-BE49-F238E27FC236}">
                  <a16:creationId xmlns:a16="http://schemas.microsoft.com/office/drawing/2014/main" id="{99FBC14B-15C8-BFC6-9CAB-DDBBC9862626}"/>
                </a:ext>
              </a:extLst>
            </p:cNvPr>
            <p:cNvGrpSpPr/>
            <p:nvPr/>
          </p:nvGrpSpPr>
          <p:grpSpPr>
            <a:xfrm>
              <a:off x="11226299" y="3478462"/>
              <a:ext cx="4690951" cy="2579434"/>
              <a:chOff x="11226299" y="3478462"/>
              <a:chExt cx="4690951" cy="2579434"/>
            </a:xfrm>
          </p:grpSpPr>
          <p:sp>
            <p:nvSpPr>
              <p:cNvPr id="3166" name="Rectangle 3165">
                <a:extLst>
                  <a:ext uri="{FF2B5EF4-FFF2-40B4-BE49-F238E27FC236}">
                    <a16:creationId xmlns:a16="http://schemas.microsoft.com/office/drawing/2014/main" id="{826F5C79-CA81-4D00-34C6-520B4D6DD43E}"/>
                  </a:ext>
                </a:extLst>
              </p:cNvPr>
              <p:cNvSpPr/>
              <p:nvPr/>
            </p:nvSpPr>
            <p:spPr>
              <a:xfrm>
                <a:off x="11226299" y="4364853"/>
                <a:ext cx="2184308" cy="806178"/>
              </a:xfrm>
              <a:prstGeom prst="rect">
                <a:avLst/>
              </a:prstGeom>
              <a:solidFill>
                <a:srgbClr val="3532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grpSp>
            <p:nvGrpSpPr>
              <p:cNvPr id="3121" name="Group 3120">
                <a:extLst>
                  <a:ext uri="{FF2B5EF4-FFF2-40B4-BE49-F238E27FC236}">
                    <a16:creationId xmlns:a16="http://schemas.microsoft.com/office/drawing/2014/main" id="{92F2AA8E-C1B7-2C86-78E2-C8888C8F9DC9}"/>
                  </a:ext>
                </a:extLst>
              </p:cNvPr>
              <p:cNvGrpSpPr/>
              <p:nvPr/>
            </p:nvGrpSpPr>
            <p:grpSpPr>
              <a:xfrm>
                <a:off x="11709091" y="4757085"/>
                <a:ext cx="1270625" cy="74689"/>
                <a:chOff x="254000" y="3175000"/>
                <a:chExt cx="569913" cy="0"/>
              </a:xfrm>
            </p:grpSpPr>
            <p:cxnSp>
              <p:nvCxnSpPr>
                <p:cNvPr id="3122" name="Straight Connector 3121">
                  <a:extLst>
                    <a:ext uri="{FF2B5EF4-FFF2-40B4-BE49-F238E27FC236}">
                      <a16:creationId xmlns:a16="http://schemas.microsoft.com/office/drawing/2014/main" id="{EA7B96C5-C382-58AE-B7BE-ED522B6E11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4000" y="3175000"/>
                  <a:ext cx="160338" cy="0"/>
                </a:xfrm>
                <a:prstGeom prst="line">
                  <a:avLst/>
                </a:prstGeom>
                <a:ln w="254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3" name="Straight Connector 3122">
                  <a:extLst>
                    <a:ext uri="{FF2B5EF4-FFF2-40B4-BE49-F238E27FC236}">
                      <a16:creationId xmlns:a16="http://schemas.microsoft.com/office/drawing/2014/main" id="{1F2F95F9-9CFF-4AD9-D181-D9451A7297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729" y="3175000"/>
                  <a:ext cx="344184" cy="0"/>
                </a:xfrm>
                <a:prstGeom prst="line">
                  <a:avLst/>
                </a:prstGeom>
                <a:ln w="25400" cap="rnd">
                  <a:solidFill>
                    <a:schemeClr val="bg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7" name="Group 3176">
                <a:extLst>
                  <a:ext uri="{FF2B5EF4-FFF2-40B4-BE49-F238E27FC236}">
                    <a16:creationId xmlns:a16="http://schemas.microsoft.com/office/drawing/2014/main" id="{BE050FF8-2B17-F9EB-7FDD-0EBD5DD99FF4}"/>
                  </a:ext>
                </a:extLst>
              </p:cNvPr>
              <p:cNvGrpSpPr/>
              <p:nvPr/>
            </p:nvGrpSpPr>
            <p:grpSpPr>
              <a:xfrm>
                <a:off x="13354373" y="3478462"/>
                <a:ext cx="2562877" cy="2579434"/>
                <a:chOff x="13354373" y="3478462"/>
                <a:chExt cx="2562877" cy="2579434"/>
              </a:xfrm>
            </p:grpSpPr>
            <p:grpSp>
              <p:nvGrpSpPr>
                <p:cNvPr id="3176" name="Group 3175">
                  <a:extLst>
                    <a:ext uri="{FF2B5EF4-FFF2-40B4-BE49-F238E27FC236}">
                      <a16:creationId xmlns:a16="http://schemas.microsoft.com/office/drawing/2014/main" id="{3A1B3D79-E4BA-FC47-7615-6C96202A3A18}"/>
                    </a:ext>
                  </a:extLst>
                </p:cNvPr>
                <p:cNvGrpSpPr/>
                <p:nvPr/>
              </p:nvGrpSpPr>
              <p:grpSpPr>
                <a:xfrm>
                  <a:off x="13354373" y="3478462"/>
                  <a:ext cx="2562877" cy="2579434"/>
                  <a:chOff x="13354373" y="3478462"/>
                  <a:chExt cx="2562877" cy="2579434"/>
                </a:xfrm>
              </p:grpSpPr>
              <p:grpSp>
                <p:nvGrpSpPr>
                  <p:cNvPr id="3174" name="Group 3173">
                    <a:extLst>
                      <a:ext uri="{FF2B5EF4-FFF2-40B4-BE49-F238E27FC236}">
                        <a16:creationId xmlns:a16="http://schemas.microsoft.com/office/drawing/2014/main" id="{850E8724-FCED-9D4D-2206-117EF0A38129}"/>
                      </a:ext>
                    </a:extLst>
                  </p:cNvPr>
                  <p:cNvGrpSpPr/>
                  <p:nvPr/>
                </p:nvGrpSpPr>
                <p:grpSpPr>
                  <a:xfrm>
                    <a:off x="13354373" y="3478462"/>
                    <a:ext cx="2562877" cy="2579434"/>
                    <a:chOff x="13354373" y="3478462"/>
                    <a:chExt cx="2562877" cy="2579434"/>
                  </a:xfrm>
                </p:grpSpPr>
                <p:sp>
                  <p:nvSpPr>
                    <p:cNvPr id="3101" name="Oval 3100">
                      <a:extLst>
                        <a:ext uri="{FF2B5EF4-FFF2-40B4-BE49-F238E27FC236}">
                          <a16:creationId xmlns:a16="http://schemas.microsoft.com/office/drawing/2014/main" id="{168ED919-CAD9-BA83-C787-5A731331B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54373" y="3478462"/>
                      <a:ext cx="2562877" cy="2579434"/>
                    </a:xfrm>
                    <a:prstGeom prst="ellipse">
                      <a:avLst/>
                    </a:prstGeom>
                    <a:solidFill>
                      <a:srgbClr val="F15F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  <p:sp>
                  <p:nvSpPr>
                    <p:cNvPr id="3104" name="Arc 3103">
                      <a:extLst>
                        <a:ext uri="{FF2B5EF4-FFF2-40B4-BE49-F238E27FC236}">
                          <a16:creationId xmlns:a16="http://schemas.microsoft.com/office/drawing/2014/main" id="{33442B5C-1C57-D551-5580-CF20746C6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662708" y="3805082"/>
                      <a:ext cx="1867920" cy="1978693"/>
                    </a:xfrm>
                    <a:prstGeom prst="arc">
                      <a:avLst>
                        <a:gd name="adj1" fmla="val 4569606"/>
                        <a:gd name="adj2" fmla="val 14148666"/>
                      </a:avLst>
                    </a:prstGeom>
                    <a:ln w="25400" cap="rnd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/>
                    </a:p>
                  </p:txBody>
                </p:sp>
              </p:grpSp>
              <p:sp>
                <p:nvSpPr>
                  <p:cNvPr id="3105" name="Arc 3104">
                    <a:extLst>
                      <a:ext uri="{FF2B5EF4-FFF2-40B4-BE49-F238E27FC236}">
                        <a16:creationId xmlns:a16="http://schemas.microsoft.com/office/drawing/2014/main" id="{FB99FCA2-04AB-D260-3E69-4CB2A5424B79}"/>
                      </a:ext>
                    </a:extLst>
                  </p:cNvPr>
                  <p:cNvSpPr/>
                  <p:nvPr/>
                </p:nvSpPr>
                <p:spPr>
                  <a:xfrm>
                    <a:off x="13662708" y="3805082"/>
                    <a:ext cx="1867920" cy="1978693"/>
                  </a:xfrm>
                  <a:prstGeom prst="arc">
                    <a:avLst>
                      <a:gd name="adj1" fmla="val 462328"/>
                      <a:gd name="adj2" fmla="val 4264860"/>
                    </a:avLst>
                  </a:prstGeom>
                  <a:ln w="25400" cap="rnd">
                    <a:solidFill>
                      <a:schemeClr val="bg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 dirty="0"/>
                  </a:p>
                </p:txBody>
              </p:sp>
            </p:grpSp>
            <p:grpSp>
              <p:nvGrpSpPr>
                <p:cNvPr id="3173" name="Group 3172">
                  <a:extLst>
                    <a:ext uri="{FF2B5EF4-FFF2-40B4-BE49-F238E27FC236}">
                      <a16:creationId xmlns:a16="http://schemas.microsoft.com/office/drawing/2014/main" id="{B1AF69E1-DF30-D629-7919-119331093A9E}"/>
                    </a:ext>
                  </a:extLst>
                </p:cNvPr>
                <p:cNvGrpSpPr/>
                <p:nvPr/>
              </p:nvGrpSpPr>
              <p:grpSpPr>
                <a:xfrm>
                  <a:off x="13662707" y="3805082"/>
                  <a:ext cx="1867920" cy="1978693"/>
                  <a:chOff x="13662707" y="3805082"/>
                  <a:chExt cx="1867920" cy="1978693"/>
                </a:xfrm>
              </p:grpSpPr>
              <p:sp>
                <p:nvSpPr>
                  <p:cNvPr id="3103" name="Arc 3102">
                    <a:extLst>
                      <a:ext uri="{FF2B5EF4-FFF2-40B4-BE49-F238E27FC236}">
                        <a16:creationId xmlns:a16="http://schemas.microsoft.com/office/drawing/2014/main" id="{B98079F7-52E2-58CC-DEE9-541D197A1959}"/>
                      </a:ext>
                    </a:extLst>
                  </p:cNvPr>
                  <p:cNvSpPr/>
                  <p:nvPr/>
                </p:nvSpPr>
                <p:spPr>
                  <a:xfrm>
                    <a:off x="13662707" y="3805082"/>
                    <a:ext cx="1867920" cy="1978693"/>
                  </a:xfrm>
                  <a:prstGeom prst="arc">
                    <a:avLst/>
                  </a:prstGeom>
                  <a:ln w="25400" cap="rnd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700" dirty="0"/>
                  </a:p>
                </p:txBody>
              </p:sp>
              <p:sp>
                <p:nvSpPr>
                  <p:cNvPr id="3136" name="Freeform 7">
                    <a:extLst>
                      <a:ext uri="{FF2B5EF4-FFF2-40B4-BE49-F238E27FC236}">
                        <a16:creationId xmlns:a16="http://schemas.microsoft.com/office/drawing/2014/main" id="{D721512A-6ACB-6998-AD9E-ADD55205D3D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4189831" y="4361569"/>
                    <a:ext cx="813667" cy="865719"/>
                  </a:xfrm>
                  <a:custGeom>
                    <a:avLst/>
                    <a:gdLst>
                      <a:gd name="T0" fmla="*/ 94 w 96"/>
                      <a:gd name="T1" fmla="*/ 40 h 96"/>
                      <a:gd name="T2" fmla="*/ 83 w 96"/>
                      <a:gd name="T3" fmla="*/ 40 h 96"/>
                      <a:gd name="T4" fmla="*/ 79 w 96"/>
                      <a:gd name="T5" fmla="*/ 31 h 96"/>
                      <a:gd name="T6" fmla="*/ 88 w 96"/>
                      <a:gd name="T7" fmla="*/ 23 h 96"/>
                      <a:gd name="T8" fmla="*/ 88 w 96"/>
                      <a:gd name="T9" fmla="*/ 21 h 96"/>
                      <a:gd name="T10" fmla="*/ 88 w 96"/>
                      <a:gd name="T11" fmla="*/ 20 h 96"/>
                      <a:gd name="T12" fmla="*/ 76 w 96"/>
                      <a:gd name="T13" fmla="*/ 8 h 96"/>
                      <a:gd name="T14" fmla="*/ 73 w 96"/>
                      <a:gd name="T15" fmla="*/ 8 h 96"/>
                      <a:gd name="T16" fmla="*/ 65 w 96"/>
                      <a:gd name="T17" fmla="*/ 17 h 96"/>
                      <a:gd name="T18" fmla="*/ 56 w 96"/>
                      <a:gd name="T19" fmla="*/ 13 h 96"/>
                      <a:gd name="T20" fmla="*/ 56 w 96"/>
                      <a:gd name="T21" fmla="*/ 2 h 96"/>
                      <a:gd name="T22" fmla="*/ 54 w 96"/>
                      <a:gd name="T23" fmla="*/ 0 h 96"/>
                      <a:gd name="T24" fmla="*/ 42 w 96"/>
                      <a:gd name="T25" fmla="*/ 0 h 96"/>
                      <a:gd name="T26" fmla="*/ 40 w 96"/>
                      <a:gd name="T27" fmla="*/ 2 h 96"/>
                      <a:gd name="T28" fmla="*/ 40 w 96"/>
                      <a:gd name="T29" fmla="*/ 13 h 96"/>
                      <a:gd name="T30" fmla="*/ 31 w 96"/>
                      <a:gd name="T31" fmla="*/ 17 h 96"/>
                      <a:gd name="T32" fmla="*/ 23 w 96"/>
                      <a:gd name="T33" fmla="*/ 8 h 96"/>
                      <a:gd name="T34" fmla="*/ 20 w 96"/>
                      <a:gd name="T35" fmla="*/ 8 h 96"/>
                      <a:gd name="T36" fmla="*/ 8 w 96"/>
                      <a:gd name="T37" fmla="*/ 20 h 96"/>
                      <a:gd name="T38" fmla="*/ 8 w 96"/>
                      <a:gd name="T39" fmla="*/ 23 h 96"/>
                      <a:gd name="T40" fmla="*/ 17 w 96"/>
                      <a:gd name="T41" fmla="*/ 31 h 96"/>
                      <a:gd name="T42" fmla="*/ 13 w 96"/>
                      <a:gd name="T43" fmla="*/ 40 h 96"/>
                      <a:gd name="T44" fmla="*/ 2 w 96"/>
                      <a:gd name="T45" fmla="*/ 40 h 96"/>
                      <a:gd name="T46" fmla="*/ 0 w 96"/>
                      <a:gd name="T47" fmla="*/ 42 h 96"/>
                      <a:gd name="T48" fmla="*/ 0 w 96"/>
                      <a:gd name="T49" fmla="*/ 54 h 96"/>
                      <a:gd name="T50" fmla="*/ 2 w 96"/>
                      <a:gd name="T51" fmla="*/ 56 h 96"/>
                      <a:gd name="T52" fmla="*/ 13 w 96"/>
                      <a:gd name="T53" fmla="*/ 56 h 96"/>
                      <a:gd name="T54" fmla="*/ 17 w 96"/>
                      <a:gd name="T55" fmla="*/ 65 h 96"/>
                      <a:gd name="T56" fmla="*/ 8 w 96"/>
                      <a:gd name="T57" fmla="*/ 73 h 96"/>
                      <a:gd name="T58" fmla="*/ 8 w 96"/>
                      <a:gd name="T59" fmla="*/ 75 h 96"/>
                      <a:gd name="T60" fmla="*/ 8 w 96"/>
                      <a:gd name="T61" fmla="*/ 76 h 96"/>
                      <a:gd name="T62" fmla="*/ 20 w 96"/>
                      <a:gd name="T63" fmla="*/ 88 h 96"/>
                      <a:gd name="T64" fmla="*/ 23 w 96"/>
                      <a:gd name="T65" fmla="*/ 88 h 96"/>
                      <a:gd name="T66" fmla="*/ 31 w 96"/>
                      <a:gd name="T67" fmla="*/ 79 h 96"/>
                      <a:gd name="T68" fmla="*/ 40 w 96"/>
                      <a:gd name="T69" fmla="*/ 83 h 96"/>
                      <a:gd name="T70" fmla="*/ 40 w 96"/>
                      <a:gd name="T71" fmla="*/ 94 h 96"/>
                      <a:gd name="T72" fmla="*/ 42 w 96"/>
                      <a:gd name="T73" fmla="*/ 96 h 96"/>
                      <a:gd name="T74" fmla="*/ 54 w 96"/>
                      <a:gd name="T75" fmla="*/ 96 h 96"/>
                      <a:gd name="T76" fmla="*/ 56 w 96"/>
                      <a:gd name="T77" fmla="*/ 94 h 96"/>
                      <a:gd name="T78" fmla="*/ 56 w 96"/>
                      <a:gd name="T79" fmla="*/ 83 h 96"/>
                      <a:gd name="T80" fmla="*/ 65 w 96"/>
                      <a:gd name="T81" fmla="*/ 79 h 96"/>
                      <a:gd name="T82" fmla="*/ 73 w 96"/>
                      <a:gd name="T83" fmla="*/ 88 h 96"/>
                      <a:gd name="T84" fmla="*/ 76 w 96"/>
                      <a:gd name="T85" fmla="*/ 88 h 96"/>
                      <a:gd name="T86" fmla="*/ 88 w 96"/>
                      <a:gd name="T87" fmla="*/ 76 h 96"/>
                      <a:gd name="T88" fmla="*/ 88 w 96"/>
                      <a:gd name="T89" fmla="*/ 73 h 96"/>
                      <a:gd name="T90" fmla="*/ 79 w 96"/>
                      <a:gd name="T91" fmla="*/ 65 h 96"/>
                      <a:gd name="T92" fmla="*/ 83 w 96"/>
                      <a:gd name="T93" fmla="*/ 56 h 96"/>
                      <a:gd name="T94" fmla="*/ 94 w 96"/>
                      <a:gd name="T95" fmla="*/ 56 h 96"/>
                      <a:gd name="T96" fmla="*/ 96 w 96"/>
                      <a:gd name="T97" fmla="*/ 54 h 96"/>
                      <a:gd name="T98" fmla="*/ 96 w 96"/>
                      <a:gd name="T99" fmla="*/ 42 h 96"/>
                      <a:gd name="T100" fmla="*/ 94 w 96"/>
                      <a:gd name="T101" fmla="*/ 40 h 96"/>
                      <a:gd name="T102" fmla="*/ 48 w 96"/>
                      <a:gd name="T103" fmla="*/ 64 h 96"/>
                      <a:gd name="T104" fmla="*/ 32 w 96"/>
                      <a:gd name="T105" fmla="*/ 48 h 96"/>
                      <a:gd name="T106" fmla="*/ 48 w 96"/>
                      <a:gd name="T107" fmla="*/ 32 h 96"/>
                      <a:gd name="T108" fmla="*/ 64 w 96"/>
                      <a:gd name="T109" fmla="*/ 48 h 96"/>
                      <a:gd name="T110" fmla="*/ 48 w 96"/>
                      <a:gd name="T111" fmla="*/ 64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96" h="96">
                        <a:moveTo>
                          <a:pt x="94" y="40"/>
                        </a:moveTo>
                        <a:cubicBezTo>
                          <a:pt x="83" y="40"/>
                          <a:pt x="83" y="40"/>
                          <a:pt x="83" y="40"/>
                        </a:cubicBezTo>
                        <a:cubicBezTo>
                          <a:pt x="82" y="37"/>
                          <a:pt x="81" y="33"/>
                          <a:pt x="79" y="31"/>
                        </a:cubicBezTo>
                        <a:cubicBezTo>
                          <a:pt x="88" y="23"/>
                          <a:pt x="88" y="23"/>
                          <a:pt x="88" y="23"/>
                        </a:cubicBezTo>
                        <a:cubicBezTo>
                          <a:pt x="88" y="22"/>
                          <a:pt x="88" y="22"/>
                          <a:pt x="88" y="21"/>
                        </a:cubicBezTo>
                        <a:cubicBezTo>
                          <a:pt x="88" y="21"/>
                          <a:pt x="88" y="20"/>
                          <a:pt x="88" y="20"/>
                        </a:cubicBezTo>
                        <a:cubicBezTo>
                          <a:pt x="76" y="8"/>
                          <a:pt x="76" y="8"/>
                          <a:pt x="76" y="8"/>
                        </a:cubicBezTo>
                        <a:cubicBezTo>
                          <a:pt x="75" y="8"/>
                          <a:pt x="74" y="8"/>
                          <a:pt x="73" y="8"/>
                        </a:cubicBezTo>
                        <a:cubicBezTo>
                          <a:pt x="65" y="17"/>
                          <a:pt x="65" y="17"/>
                          <a:pt x="65" y="17"/>
                        </a:cubicBezTo>
                        <a:cubicBezTo>
                          <a:pt x="63" y="15"/>
                          <a:pt x="59" y="14"/>
                          <a:pt x="56" y="13"/>
                        </a:cubicBezTo>
                        <a:cubicBezTo>
                          <a:pt x="56" y="2"/>
                          <a:pt x="56" y="2"/>
                          <a:pt x="56" y="2"/>
                        </a:cubicBezTo>
                        <a:cubicBezTo>
                          <a:pt x="56" y="1"/>
                          <a:pt x="55" y="0"/>
                          <a:pt x="54" y="0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0" y="1"/>
                          <a:pt x="40" y="2"/>
                        </a:cubicBezTo>
                        <a:cubicBezTo>
                          <a:pt x="40" y="13"/>
                          <a:pt x="40" y="13"/>
                          <a:pt x="40" y="13"/>
                        </a:cubicBezTo>
                        <a:cubicBezTo>
                          <a:pt x="37" y="14"/>
                          <a:pt x="33" y="15"/>
                          <a:pt x="31" y="17"/>
                        </a:cubicBezTo>
                        <a:cubicBezTo>
                          <a:pt x="23" y="8"/>
                          <a:pt x="23" y="8"/>
                          <a:pt x="23" y="8"/>
                        </a:cubicBezTo>
                        <a:cubicBezTo>
                          <a:pt x="22" y="8"/>
                          <a:pt x="20" y="8"/>
                          <a:pt x="20" y="8"/>
                        </a:cubicBezTo>
                        <a:cubicBezTo>
                          <a:pt x="8" y="20"/>
                          <a:pt x="8" y="20"/>
                          <a:pt x="8" y="20"/>
                        </a:cubicBezTo>
                        <a:cubicBezTo>
                          <a:pt x="8" y="20"/>
                          <a:pt x="8" y="22"/>
                          <a:pt x="8" y="23"/>
                        </a:cubicBezTo>
                        <a:cubicBezTo>
                          <a:pt x="17" y="31"/>
                          <a:pt x="17" y="31"/>
                          <a:pt x="17" y="31"/>
                        </a:cubicBezTo>
                        <a:cubicBezTo>
                          <a:pt x="15" y="33"/>
                          <a:pt x="14" y="37"/>
                          <a:pt x="13" y="40"/>
                        </a:cubicBezTo>
                        <a:cubicBezTo>
                          <a:pt x="2" y="40"/>
                          <a:pt x="2" y="40"/>
                          <a:pt x="2" y="40"/>
                        </a:cubicBezTo>
                        <a:cubicBezTo>
                          <a:pt x="1" y="40"/>
                          <a:pt x="0" y="41"/>
                          <a:pt x="0" y="42"/>
                        </a:cubicBezTo>
                        <a:cubicBezTo>
                          <a:pt x="0" y="54"/>
                          <a:pt x="0" y="54"/>
                          <a:pt x="0" y="54"/>
                        </a:cubicBezTo>
                        <a:cubicBezTo>
                          <a:pt x="0" y="55"/>
                          <a:pt x="1" y="56"/>
                          <a:pt x="2" y="56"/>
                        </a:cubicBezTo>
                        <a:cubicBezTo>
                          <a:pt x="13" y="56"/>
                          <a:pt x="13" y="56"/>
                          <a:pt x="13" y="56"/>
                        </a:cubicBezTo>
                        <a:cubicBezTo>
                          <a:pt x="14" y="59"/>
                          <a:pt x="15" y="63"/>
                          <a:pt x="17" y="65"/>
                        </a:cubicBezTo>
                        <a:cubicBezTo>
                          <a:pt x="8" y="73"/>
                          <a:pt x="8" y="73"/>
                          <a:pt x="8" y="73"/>
                        </a:cubicBezTo>
                        <a:cubicBezTo>
                          <a:pt x="8" y="74"/>
                          <a:pt x="8" y="74"/>
                          <a:pt x="8" y="75"/>
                        </a:cubicBezTo>
                        <a:cubicBezTo>
                          <a:pt x="8" y="75"/>
                          <a:pt x="8" y="76"/>
                          <a:pt x="8" y="76"/>
                        </a:cubicBezTo>
                        <a:cubicBezTo>
                          <a:pt x="20" y="88"/>
                          <a:pt x="20" y="88"/>
                          <a:pt x="20" y="88"/>
                        </a:cubicBezTo>
                        <a:cubicBezTo>
                          <a:pt x="20" y="88"/>
                          <a:pt x="22" y="88"/>
                          <a:pt x="23" y="88"/>
                        </a:cubicBezTo>
                        <a:cubicBezTo>
                          <a:pt x="31" y="79"/>
                          <a:pt x="31" y="79"/>
                          <a:pt x="31" y="79"/>
                        </a:cubicBezTo>
                        <a:cubicBezTo>
                          <a:pt x="33" y="81"/>
                          <a:pt x="37" y="82"/>
                          <a:pt x="40" y="83"/>
                        </a:cubicBezTo>
                        <a:cubicBezTo>
                          <a:pt x="40" y="94"/>
                          <a:pt x="40" y="94"/>
                          <a:pt x="40" y="94"/>
                        </a:cubicBezTo>
                        <a:cubicBezTo>
                          <a:pt x="40" y="95"/>
                          <a:pt x="41" y="96"/>
                          <a:pt x="42" y="96"/>
                        </a:cubicBezTo>
                        <a:cubicBezTo>
                          <a:pt x="54" y="96"/>
                          <a:pt x="54" y="96"/>
                          <a:pt x="54" y="96"/>
                        </a:cubicBezTo>
                        <a:cubicBezTo>
                          <a:pt x="55" y="96"/>
                          <a:pt x="56" y="95"/>
                          <a:pt x="56" y="94"/>
                        </a:cubicBezTo>
                        <a:cubicBezTo>
                          <a:pt x="56" y="83"/>
                          <a:pt x="56" y="83"/>
                          <a:pt x="56" y="83"/>
                        </a:cubicBezTo>
                        <a:cubicBezTo>
                          <a:pt x="59" y="82"/>
                          <a:pt x="63" y="81"/>
                          <a:pt x="65" y="79"/>
                        </a:cubicBezTo>
                        <a:cubicBezTo>
                          <a:pt x="73" y="88"/>
                          <a:pt x="73" y="88"/>
                          <a:pt x="73" y="88"/>
                        </a:cubicBezTo>
                        <a:cubicBezTo>
                          <a:pt x="74" y="88"/>
                          <a:pt x="76" y="88"/>
                          <a:pt x="76" y="88"/>
                        </a:cubicBezTo>
                        <a:cubicBezTo>
                          <a:pt x="88" y="76"/>
                          <a:pt x="88" y="76"/>
                          <a:pt x="88" y="76"/>
                        </a:cubicBezTo>
                        <a:cubicBezTo>
                          <a:pt x="88" y="76"/>
                          <a:pt x="88" y="74"/>
                          <a:pt x="88" y="73"/>
                        </a:cubicBezTo>
                        <a:cubicBezTo>
                          <a:pt x="79" y="65"/>
                          <a:pt x="79" y="65"/>
                          <a:pt x="79" y="65"/>
                        </a:cubicBezTo>
                        <a:cubicBezTo>
                          <a:pt x="81" y="63"/>
                          <a:pt x="82" y="59"/>
                          <a:pt x="83" y="56"/>
                        </a:cubicBezTo>
                        <a:cubicBezTo>
                          <a:pt x="94" y="56"/>
                          <a:pt x="94" y="56"/>
                          <a:pt x="94" y="56"/>
                        </a:cubicBezTo>
                        <a:cubicBezTo>
                          <a:pt x="95" y="56"/>
                          <a:pt x="96" y="55"/>
                          <a:pt x="96" y="54"/>
                        </a:cubicBezTo>
                        <a:cubicBezTo>
                          <a:pt x="96" y="42"/>
                          <a:pt x="96" y="42"/>
                          <a:pt x="96" y="42"/>
                        </a:cubicBezTo>
                        <a:cubicBezTo>
                          <a:pt x="96" y="41"/>
                          <a:pt x="95" y="40"/>
                          <a:pt x="94" y="40"/>
                        </a:cubicBezTo>
                        <a:close/>
                        <a:moveTo>
                          <a:pt x="48" y="64"/>
                        </a:moveTo>
                        <a:cubicBezTo>
                          <a:pt x="39" y="64"/>
                          <a:pt x="32" y="57"/>
                          <a:pt x="32" y="48"/>
                        </a:cubicBezTo>
                        <a:cubicBezTo>
                          <a:pt x="32" y="39"/>
                          <a:pt x="39" y="32"/>
                          <a:pt x="48" y="32"/>
                        </a:cubicBezTo>
                        <a:cubicBezTo>
                          <a:pt x="57" y="32"/>
                          <a:pt x="64" y="39"/>
                          <a:pt x="64" y="48"/>
                        </a:cubicBezTo>
                        <a:cubicBezTo>
                          <a:pt x="64" y="57"/>
                          <a:pt x="57" y="64"/>
                          <a:pt x="48" y="6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17000"/>
                      </a:prstClr>
                    </a:outerShdw>
                  </a:effectLst>
                </p:spPr>
                <p:txBody>
                  <a:bodyPr vert="horz" wrap="square" lIns="137160" tIns="68580" rIns="137160" bIns="685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2700"/>
                  </a:p>
                </p:txBody>
              </p:sp>
            </p:grpSp>
          </p:grpSp>
        </p:grpSp>
        <p:sp>
          <p:nvSpPr>
            <p:cNvPr id="3107" name="TextBox 3106">
              <a:extLst>
                <a:ext uri="{FF2B5EF4-FFF2-40B4-BE49-F238E27FC236}">
                  <a16:creationId xmlns:a16="http://schemas.microsoft.com/office/drawing/2014/main" id="{40969F69-00EC-D93C-C995-A6DFB4D7665D}"/>
                </a:ext>
              </a:extLst>
            </p:cNvPr>
            <p:cNvSpPr txBox="1"/>
            <p:nvPr/>
          </p:nvSpPr>
          <p:spPr>
            <a:xfrm flipH="1">
              <a:off x="12886533" y="2530641"/>
              <a:ext cx="3420267" cy="52240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700" b="1" dirty="0">
                  <a:solidFill>
                    <a:srgbClr val="F15F5B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Future Plan </a:t>
              </a:r>
            </a:p>
          </p:txBody>
        </p:sp>
        <p:sp>
          <p:nvSpPr>
            <p:cNvPr id="3165" name="TextBox 3164">
              <a:extLst>
                <a:ext uri="{FF2B5EF4-FFF2-40B4-BE49-F238E27FC236}">
                  <a16:creationId xmlns:a16="http://schemas.microsoft.com/office/drawing/2014/main" id="{10094BC1-7BDD-7016-5C4B-9BEA8D6EC377}"/>
                </a:ext>
              </a:extLst>
            </p:cNvPr>
            <p:cNvSpPr txBox="1"/>
            <p:nvPr/>
          </p:nvSpPr>
          <p:spPr>
            <a:xfrm>
              <a:off x="12653740" y="6141000"/>
              <a:ext cx="3926560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Improve </a:t>
              </a:r>
              <a:r>
                <a:rPr lang="en-US" sz="28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DocRater</a:t>
              </a:r>
              <a:r>
                <a:rPr lang="en-US" sz="2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by introducing new features and addressing user feedback.</a:t>
              </a:r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4196377" y="265190"/>
            <a:ext cx="7692158" cy="1220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</a:pPr>
            <a:r>
              <a:rPr lang="en-US" sz="4800" b="1" dirty="0">
                <a:latin typeface="Helvetica" pitchFamily="2" charset="0"/>
              </a:rPr>
              <a:t>Challenges and Learnings</a:t>
            </a:r>
            <a:endParaRPr lang="en-US" sz="4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F1A915-E08E-5403-E4FE-A5F020A264BE}"/>
              </a:ext>
            </a:extLst>
          </p:cNvPr>
          <p:cNvSpPr/>
          <p:nvPr/>
        </p:nvSpPr>
        <p:spPr>
          <a:xfrm>
            <a:off x="-947" y="0"/>
            <a:ext cx="3058026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58264" y="73914"/>
            <a:ext cx="1156059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40"/>
              </a:lnSpc>
            </a:pPr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304800" y="1210892"/>
            <a:ext cx="1344284" cy="862291"/>
          </a:xfrm>
          <a:custGeom>
            <a:avLst/>
            <a:gdLst/>
            <a:ahLst/>
            <a:cxnLst/>
            <a:rect l="l" t="t" r="r" b="b"/>
            <a:pathLst>
              <a:path w="897594" h="785395">
                <a:moveTo>
                  <a:pt x="0" y="0"/>
                </a:moveTo>
                <a:lnTo>
                  <a:pt x="897594" y="0"/>
                </a:lnTo>
                <a:lnTo>
                  <a:pt x="897594" y="785394"/>
                </a:lnTo>
                <a:lnTo>
                  <a:pt x="0" y="785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3086100" y="0"/>
            <a:ext cx="538844" cy="10287000"/>
            <a:chOff x="0" y="0"/>
            <a:chExt cx="141918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918" cy="2709333"/>
            </a:xfrm>
            <a:custGeom>
              <a:avLst/>
              <a:gdLst/>
              <a:ahLst/>
              <a:cxnLst/>
              <a:rect l="l" t="t" r="r" b="b"/>
              <a:pathLst>
                <a:path w="141918" h="2709333">
                  <a:moveTo>
                    <a:pt x="0" y="0"/>
                  </a:moveTo>
                  <a:lnTo>
                    <a:pt x="141918" y="0"/>
                  </a:lnTo>
                  <a:lnTo>
                    <a:pt x="14191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419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6909DB4-E815-31B5-A661-616287ABEF9C}"/>
              </a:ext>
            </a:extLst>
          </p:cNvPr>
          <p:cNvSpPr txBox="1"/>
          <p:nvPr/>
        </p:nvSpPr>
        <p:spPr>
          <a:xfrm>
            <a:off x="213706" y="503006"/>
            <a:ext cx="2572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000" b="1" dirty="0" err="1">
                <a:solidFill>
                  <a:srgbClr val="242424"/>
                </a:solidFill>
                <a:latin typeface="Helvetica" pitchFamily="2" charset="0"/>
                <a:ea typeface="Roboto" panose="02000000000000000000" pitchFamily="2" charset="0"/>
                <a:cs typeface="Roboto" panose="02000000000000000000" pitchFamily="2" charset="0"/>
              </a:rPr>
              <a:t>DocRater</a:t>
            </a:r>
            <a:endParaRPr lang="en-US" sz="4000" b="1" dirty="0">
              <a:solidFill>
                <a:srgbClr val="242424"/>
              </a:solidFill>
              <a:latin typeface="Helvetica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1" name="Group 27">
            <a:extLst>
              <a:ext uri="{FF2B5EF4-FFF2-40B4-BE49-F238E27FC236}">
                <a16:creationId xmlns:a16="http://schemas.microsoft.com/office/drawing/2014/main" id="{4A2263A4-E720-4A34-6E7A-7BEF5FFFD269}"/>
              </a:ext>
            </a:extLst>
          </p:cNvPr>
          <p:cNvGrpSpPr/>
          <p:nvPr/>
        </p:nvGrpSpPr>
        <p:grpSpPr>
          <a:xfrm>
            <a:off x="3771973" y="437704"/>
            <a:ext cx="332192" cy="830100"/>
            <a:chOff x="76200" y="19050"/>
            <a:chExt cx="914640" cy="2285556"/>
          </a:xfrm>
        </p:grpSpPr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B8C915EA-6AFD-1BC1-9FAD-7864F7A6BA2C}"/>
                </a:ext>
              </a:extLst>
            </p:cNvPr>
            <p:cNvSpPr/>
            <p:nvPr/>
          </p:nvSpPr>
          <p:spPr>
            <a:xfrm>
              <a:off x="178040" y="149180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9">
              <a:extLst>
                <a:ext uri="{FF2B5EF4-FFF2-40B4-BE49-F238E27FC236}">
                  <a16:creationId xmlns:a16="http://schemas.microsoft.com/office/drawing/2014/main" id="{70ABD5CE-E6AF-F6C4-7A88-E8F39318DD0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6DE20015-0CEB-0616-2727-0D723977E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281823" y="7517958"/>
            <a:ext cx="2504551" cy="20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6" name="Arc 3105">
            <a:extLst>
              <a:ext uri="{FF2B5EF4-FFF2-40B4-BE49-F238E27FC236}">
                <a16:creationId xmlns:a16="http://schemas.microsoft.com/office/drawing/2014/main" id="{15E48BEE-AA95-FC53-80D8-7C378DE60F64}"/>
              </a:ext>
            </a:extLst>
          </p:cNvPr>
          <p:cNvSpPr/>
          <p:nvPr/>
        </p:nvSpPr>
        <p:spPr>
          <a:xfrm>
            <a:off x="13799398" y="3805082"/>
            <a:ext cx="1867920" cy="1978693"/>
          </a:xfrm>
          <a:prstGeom prst="arc">
            <a:avLst>
              <a:gd name="adj1" fmla="val 14453893"/>
              <a:gd name="adj2" fmla="val 15685865"/>
            </a:avLst>
          </a:prstGeom>
          <a:ln w="254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3180" name="Group 3179">
            <a:extLst>
              <a:ext uri="{FF2B5EF4-FFF2-40B4-BE49-F238E27FC236}">
                <a16:creationId xmlns:a16="http://schemas.microsoft.com/office/drawing/2014/main" id="{28FC6C51-990D-4135-B797-02B081D46535}"/>
              </a:ext>
            </a:extLst>
          </p:cNvPr>
          <p:cNvGrpSpPr/>
          <p:nvPr/>
        </p:nvGrpSpPr>
        <p:grpSpPr>
          <a:xfrm>
            <a:off x="6721335" y="2576398"/>
            <a:ext cx="5576371" cy="5349876"/>
            <a:chOff x="6721336" y="2576398"/>
            <a:chExt cx="5391388" cy="5349876"/>
          </a:xfrm>
        </p:grpSpPr>
        <p:grpSp>
          <p:nvGrpSpPr>
            <p:cNvPr id="3170" name="Group 3169">
              <a:extLst>
                <a:ext uri="{FF2B5EF4-FFF2-40B4-BE49-F238E27FC236}">
                  <a16:creationId xmlns:a16="http://schemas.microsoft.com/office/drawing/2014/main" id="{C228B71E-DDE4-6393-252C-AEC65EDE9348}"/>
                </a:ext>
              </a:extLst>
            </p:cNvPr>
            <p:cNvGrpSpPr/>
            <p:nvPr/>
          </p:nvGrpSpPr>
          <p:grpSpPr>
            <a:xfrm>
              <a:off x="6721336" y="2576398"/>
              <a:ext cx="5391388" cy="5349876"/>
              <a:chOff x="6721336" y="2576398"/>
              <a:chExt cx="5391388" cy="5349876"/>
            </a:xfrm>
          </p:grpSpPr>
          <p:sp>
            <p:nvSpPr>
              <p:cNvPr id="3086" name="Rectangle 3085">
                <a:extLst>
                  <a:ext uri="{FF2B5EF4-FFF2-40B4-BE49-F238E27FC236}">
                    <a16:creationId xmlns:a16="http://schemas.microsoft.com/office/drawing/2014/main" id="{7BE29C9C-22A6-517B-35D4-F87F608340E5}"/>
                  </a:ext>
                </a:extLst>
              </p:cNvPr>
              <p:cNvSpPr/>
              <p:nvPr/>
            </p:nvSpPr>
            <p:spPr>
              <a:xfrm>
                <a:off x="6721336" y="4397637"/>
                <a:ext cx="2291058" cy="806178"/>
              </a:xfrm>
              <a:prstGeom prst="rect">
                <a:avLst/>
              </a:prstGeom>
              <a:solidFill>
                <a:srgbClr val="3532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94" name="Oval 3093">
                <a:extLst>
                  <a:ext uri="{FF2B5EF4-FFF2-40B4-BE49-F238E27FC236}">
                    <a16:creationId xmlns:a16="http://schemas.microsoft.com/office/drawing/2014/main" id="{8757BDE7-807D-3D65-05FA-47D98E9E6223}"/>
                  </a:ext>
                </a:extLst>
              </p:cNvPr>
              <p:cNvSpPr/>
              <p:nvPr/>
            </p:nvSpPr>
            <p:spPr>
              <a:xfrm>
                <a:off x="8849849" y="3478462"/>
                <a:ext cx="2484589" cy="2631936"/>
              </a:xfrm>
              <a:prstGeom prst="ellipse">
                <a:avLst/>
              </a:prstGeom>
              <a:solidFill>
                <a:srgbClr val="F15F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95" name="Oval 3094">
                <a:extLst>
                  <a:ext uri="{FF2B5EF4-FFF2-40B4-BE49-F238E27FC236}">
                    <a16:creationId xmlns:a16="http://schemas.microsoft.com/office/drawing/2014/main" id="{7B26B7AF-74B9-9681-C11C-6DB42A62238D}"/>
                  </a:ext>
                </a:extLst>
              </p:cNvPr>
              <p:cNvSpPr/>
              <p:nvPr/>
            </p:nvSpPr>
            <p:spPr>
              <a:xfrm>
                <a:off x="8849847" y="3478462"/>
                <a:ext cx="2484589" cy="2631936"/>
              </a:xfrm>
              <a:prstGeom prst="ellipse">
                <a:avLst/>
              </a:prstGeom>
              <a:solidFill>
                <a:srgbClr val="205D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3096" name="Arc 3095">
                <a:extLst>
                  <a:ext uri="{FF2B5EF4-FFF2-40B4-BE49-F238E27FC236}">
                    <a16:creationId xmlns:a16="http://schemas.microsoft.com/office/drawing/2014/main" id="{069BAB17-AF07-6871-D0EA-2EDE63624B87}"/>
                  </a:ext>
                </a:extLst>
              </p:cNvPr>
              <p:cNvSpPr/>
              <p:nvPr/>
            </p:nvSpPr>
            <p:spPr>
              <a:xfrm>
                <a:off x="9158182" y="3805082"/>
                <a:ext cx="1867920" cy="1978693"/>
              </a:xfrm>
              <a:prstGeom prst="arc">
                <a:avLst/>
              </a:prstGeom>
              <a:ln w="254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97" name="Arc 3096">
                <a:extLst>
                  <a:ext uri="{FF2B5EF4-FFF2-40B4-BE49-F238E27FC236}">
                    <a16:creationId xmlns:a16="http://schemas.microsoft.com/office/drawing/2014/main" id="{0CD58D81-05E2-A5D5-8B7B-AD2EDF891494}"/>
                  </a:ext>
                </a:extLst>
              </p:cNvPr>
              <p:cNvSpPr/>
              <p:nvPr/>
            </p:nvSpPr>
            <p:spPr>
              <a:xfrm>
                <a:off x="9158182" y="3805082"/>
                <a:ext cx="1867920" cy="1978693"/>
              </a:xfrm>
              <a:prstGeom prst="arc">
                <a:avLst>
                  <a:gd name="adj1" fmla="val 4569606"/>
                  <a:gd name="adj2" fmla="val 14148666"/>
                </a:avLst>
              </a:prstGeom>
              <a:ln w="254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3098" name="Arc 3097">
                <a:extLst>
                  <a:ext uri="{FF2B5EF4-FFF2-40B4-BE49-F238E27FC236}">
                    <a16:creationId xmlns:a16="http://schemas.microsoft.com/office/drawing/2014/main" id="{F7A3D57B-78DB-CF06-2363-CDCC284F622B}"/>
                  </a:ext>
                </a:extLst>
              </p:cNvPr>
              <p:cNvSpPr/>
              <p:nvPr/>
            </p:nvSpPr>
            <p:spPr>
              <a:xfrm>
                <a:off x="9158182" y="3805082"/>
                <a:ext cx="1867920" cy="1978693"/>
              </a:xfrm>
              <a:prstGeom prst="arc">
                <a:avLst>
                  <a:gd name="adj1" fmla="val 462328"/>
                  <a:gd name="adj2" fmla="val 4264860"/>
                </a:avLst>
              </a:prstGeom>
              <a:ln w="25400" cap="rnd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99" name="Arc 3098">
                <a:extLst>
                  <a:ext uri="{FF2B5EF4-FFF2-40B4-BE49-F238E27FC236}">
                    <a16:creationId xmlns:a16="http://schemas.microsoft.com/office/drawing/2014/main" id="{C58F07E2-5C30-E205-907B-E608921251B8}"/>
                  </a:ext>
                </a:extLst>
              </p:cNvPr>
              <p:cNvSpPr/>
              <p:nvPr/>
            </p:nvSpPr>
            <p:spPr>
              <a:xfrm>
                <a:off x="9158182" y="3805082"/>
                <a:ext cx="1867920" cy="1978693"/>
              </a:xfrm>
              <a:prstGeom prst="arc">
                <a:avLst>
                  <a:gd name="adj1" fmla="val 14650465"/>
                  <a:gd name="adj2" fmla="val 15685865"/>
                </a:avLst>
              </a:prstGeom>
              <a:ln w="25400" cap="rnd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100" name="TextBox 3099">
                <a:extLst>
                  <a:ext uri="{FF2B5EF4-FFF2-40B4-BE49-F238E27FC236}">
                    <a16:creationId xmlns:a16="http://schemas.microsoft.com/office/drawing/2014/main" id="{EE50E071-972C-0C41-C038-EE53C1DF450A}"/>
                  </a:ext>
                </a:extLst>
              </p:cNvPr>
              <p:cNvSpPr txBox="1"/>
              <p:nvPr/>
            </p:nvSpPr>
            <p:spPr>
              <a:xfrm flipH="1">
                <a:off x="8382008" y="2576398"/>
                <a:ext cx="342026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205DAB"/>
                    </a:solidFill>
                    <a:latin typeface="Helvetica" pitchFamily="2" charset="0"/>
                  </a:rPr>
                  <a:t>Learnings</a:t>
                </a:r>
                <a:endParaRPr lang="en-US" sz="2700" b="1" dirty="0">
                  <a:solidFill>
                    <a:srgbClr val="205DAB"/>
                  </a:solidFill>
                  <a:latin typeface="Century Gothic" panose="020B050202020202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58" name="TextBox 3157">
                <a:extLst>
                  <a:ext uri="{FF2B5EF4-FFF2-40B4-BE49-F238E27FC236}">
                    <a16:creationId xmlns:a16="http://schemas.microsoft.com/office/drawing/2014/main" id="{A07A9D2A-63AB-E823-2BF3-399E0B33C34E}"/>
                  </a:ext>
                </a:extLst>
              </p:cNvPr>
              <p:cNvSpPr txBox="1"/>
              <p:nvPr/>
            </p:nvSpPr>
            <p:spPr>
              <a:xfrm>
                <a:off x="8101070" y="6110392"/>
                <a:ext cx="4011654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we have gained invaluable experience in mobile app development.</a:t>
                </a:r>
              </a:p>
            </p:txBody>
          </p:sp>
          <p:pic>
            <p:nvPicPr>
              <p:cNvPr id="3163" name="Graphic 3162" descr="Idea with solid fill">
                <a:extLst>
                  <a:ext uri="{FF2B5EF4-FFF2-40B4-BE49-F238E27FC236}">
                    <a16:creationId xmlns:a16="http://schemas.microsoft.com/office/drawing/2014/main" id="{DD4107E5-FD0F-804B-500E-1D5C3F6814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654503" y="430967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118" name="Group 3117">
              <a:extLst>
                <a:ext uri="{FF2B5EF4-FFF2-40B4-BE49-F238E27FC236}">
                  <a16:creationId xmlns:a16="http://schemas.microsoft.com/office/drawing/2014/main" id="{17981373-DFC5-2303-1AD5-A4349D237FBB}"/>
                </a:ext>
              </a:extLst>
            </p:cNvPr>
            <p:cNvGrpSpPr/>
            <p:nvPr/>
          </p:nvGrpSpPr>
          <p:grpSpPr>
            <a:xfrm>
              <a:off x="7204567" y="4757085"/>
              <a:ext cx="1270625" cy="74689"/>
              <a:chOff x="254000" y="3175000"/>
              <a:chExt cx="569913" cy="0"/>
            </a:xfrm>
          </p:grpSpPr>
          <p:cxnSp>
            <p:nvCxnSpPr>
              <p:cNvPr id="3119" name="Straight Connector 3118">
                <a:extLst>
                  <a:ext uri="{FF2B5EF4-FFF2-40B4-BE49-F238E27FC236}">
                    <a16:creationId xmlns:a16="http://schemas.microsoft.com/office/drawing/2014/main" id="{1AAB749F-A4BE-FB06-300F-8E6BF2A6D9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000" y="3175000"/>
                <a:ext cx="160338" cy="0"/>
              </a:xfrm>
              <a:prstGeom prst="line">
                <a:avLst/>
              </a:prstGeom>
              <a:ln w="254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0" name="Straight Connector 3119">
                <a:extLst>
                  <a:ext uri="{FF2B5EF4-FFF2-40B4-BE49-F238E27FC236}">
                    <a16:creationId xmlns:a16="http://schemas.microsoft.com/office/drawing/2014/main" id="{86219D33-E025-92BE-E409-06D17D79F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729" y="3175000"/>
                <a:ext cx="344184" cy="0"/>
              </a:xfrm>
              <a:prstGeom prst="line">
                <a:avLst/>
              </a:prstGeom>
              <a:ln w="25400" cap="rnd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52" name="Group 3151">
            <a:extLst>
              <a:ext uri="{FF2B5EF4-FFF2-40B4-BE49-F238E27FC236}">
                <a16:creationId xmlns:a16="http://schemas.microsoft.com/office/drawing/2014/main" id="{B0541210-1984-85CE-78D5-242A49A4599C}"/>
              </a:ext>
            </a:extLst>
          </p:cNvPr>
          <p:cNvGrpSpPr/>
          <p:nvPr/>
        </p:nvGrpSpPr>
        <p:grpSpPr>
          <a:xfrm>
            <a:off x="17068800" y="9197283"/>
            <a:ext cx="990600" cy="845791"/>
            <a:chOff x="8706955" y="6778050"/>
            <a:chExt cx="1124599" cy="990600"/>
          </a:xfrm>
        </p:grpSpPr>
        <p:sp>
          <p:nvSpPr>
            <p:cNvPr id="3153" name="Oval 3152">
              <a:extLst>
                <a:ext uri="{FF2B5EF4-FFF2-40B4-BE49-F238E27FC236}">
                  <a16:creationId xmlns:a16="http://schemas.microsoft.com/office/drawing/2014/main" id="{0CDA2272-0D72-99BF-C440-5B2087192D10}"/>
                </a:ext>
              </a:extLst>
            </p:cNvPr>
            <p:cNvSpPr/>
            <p:nvPr/>
          </p:nvSpPr>
          <p:spPr>
            <a:xfrm>
              <a:off x="8917154" y="6778050"/>
              <a:ext cx="914400" cy="9144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9</a:t>
              </a:r>
            </a:p>
          </p:txBody>
        </p:sp>
        <p:sp>
          <p:nvSpPr>
            <p:cNvPr id="3154" name="Oval 3153">
              <a:extLst>
                <a:ext uri="{FF2B5EF4-FFF2-40B4-BE49-F238E27FC236}">
                  <a16:creationId xmlns:a16="http://schemas.microsoft.com/office/drawing/2014/main" id="{D16968CA-5C1D-1901-EB54-B857B8084B4A}"/>
                </a:ext>
              </a:extLst>
            </p:cNvPr>
            <p:cNvSpPr/>
            <p:nvPr/>
          </p:nvSpPr>
          <p:spPr>
            <a:xfrm>
              <a:off x="8706955" y="7235250"/>
              <a:ext cx="538844" cy="5334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68" name="Group 3167">
            <a:extLst>
              <a:ext uri="{FF2B5EF4-FFF2-40B4-BE49-F238E27FC236}">
                <a16:creationId xmlns:a16="http://schemas.microsoft.com/office/drawing/2014/main" id="{5647B4BD-881D-B78B-4186-E85B0A3F9424}"/>
              </a:ext>
            </a:extLst>
          </p:cNvPr>
          <p:cNvGrpSpPr/>
          <p:nvPr/>
        </p:nvGrpSpPr>
        <p:grpSpPr>
          <a:xfrm>
            <a:off x="3877483" y="2576398"/>
            <a:ext cx="3537619" cy="6242258"/>
            <a:chOff x="3877483" y="2576398"/>
            <a:chExt cx="3420267" cy="6242258"/>
          </a:xfrm>
        </p:grpSpPr>
        <p:sp>
          <p:nvSpPr>
            <p:cNvPr id="3156" name="TextBox 3155">
              <a:extLst>
                <a:ext uri="{FF2B5EF4-FFF2-40B4-BE49-F238E27FC236}">
                  <a16:creationId xmlns:a16="http://schemas.microsoft.com/office/drawing/2014/main" id="{58D05360-6195-7209-2C16-53DF5B392D1D}"/>
                </a:ext>
              </a:extLst>
            </p:cNvPr>
            <p:cNvSpPr txBox="1"/>
            <p:nvPr/>
          </p:nvSpPr>
          <p:spPr>
            <a:xfrm>
              <a:off x="3995459" y="6141000"/>
              <a:ext cx="3184314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Faced many challenges when integrating Firebase services and optimizing the ranking algorithm.</a:t>
              </a:r>
            </a:p>
          </p:txBody>
        </p:sp>
        <p:grpSp>
          <p:nvGrpSpPr>
            <p:cNvPr id="3167" name="Group 3166">
              <a:extLst>
                <a:ext uri="{FF2B5EF4-FFF2-40B4-BE49-F238E27FC236}">
                  <a16:creationId xmlns:a16="http://schemas.microsoft.com/office/drawing/2014/main" id="{59C4F604-8883-4A2A-5B8B-2AC01D625F85}"/>
                </a:ext>
              </a:extLst>
            </p:cNvPr>
            <p:cNvGrpSpPr/>
            <p:nvPr/>
          </p:nvGrpSpPr>
          <p:grpSpPr>
            <a:xfrm>
              <a:off x="3877483" y="2576398"/>
              <a:ext cx="3420267" cy="3534000"/>
              <a:chOff x="3877483" y="2576398"/>
              <a:chExt cx="3420267" cy="3534000"/>
            </a:xfrm>
          </p:grpSpPr>
          <p:sp>
            <p:nvSpPr>
              <p:cNvPr id="3087" name="Oval 3086">
                <a:extLst>
                  <a:ext uri="{FF2B5EF4-FFF2-40B4-BE49-F238E27FC236}">
                    <a16:creationId xmlns:a16="http://schemas.microsoft.com/office/drawing/2014/main" id="{ED2C1986-5AF4-DAD0-34CE-A9F401F07BD8}"/>
                  </a:ext>
                </a:extLst>
              </p:cNvPr>
              <p:cNvSpPr/>
              <p:nvPr/>
            </p:nvSpPr>
            <p:spPr>
              <a:xfrm>
                <a:off x="4345323" y="3478462"/>
                <a:ext cx="2484589" cy="2631936"/>
              </a:xfrm>
              <a:prstGeom prst="ellipse">
                <a:avLst/>
              </a:prstGeom>
              <a:solidFill>
                <a:srgbClr val="F15F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88" name="Oval 3087">
                <a:extLst>
                  <a:ext uri="{FF2B5EF4-FFF2-40B4-BE49-F238E27FC236}">
                    <a16:creationId xmlns:a16="http://schemas.microsoft.com/office/drawing/2014/main" id="{033B783E-D30E-ECC3-DF64-A519C673824D}"/>
                  </a:ext>
                </a:extLst>
              </p:cNvPr>
              <p:cNvSpPr/>
              <p:nvPr/>
            </p:nvSpPr>
            <p:spPr>
              <a:xfrm>
                <a:off x="4345323" y="3478462"/>
                <a:ext cx="2484589" cy="2631936"/>
              </a:xfrm>
              <a:prstGeom prst="ellipse">
                <a:avLst/>
              </a:prstGeom>
              <a:solidFill>
                <a:srgbClr val="7280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3089" name="Arc 3088">
                <a:extLst>
                  <a:ext uri="{FF2B5EF4-FFF2-40B4-BE49-F238E27FC236}">
                    <a16:creationId xmlns:a16="http://schemas.microsoft.com/office/drawing/2014/main" id="{A1EE54D9-8E39-9EC0-5D7A-02E306E1B345}"/>
                  </a:ext>
                </a:extLst>
              </p:cNvPr>
              <p:cNvSpPr/>
              <p:nvPr/>
            </p:nvSpPr>
            <p:spPr>
              <a:xfrm>
                <a:off x="4653658" y="3805082"/>
                <a:ext cx="1867920" cy="1978693"/>
              </a:xfrm>
              <a:prstGeom prst="arc">
                <a:avLst/>
              </a:prstGeom>
              <a:ln w="254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90" name="Arc 3089">
                <a:extLst>
                  <a:ext uri="{FF2B5EF4-FFF2-40B4-BE49-F238E27FC236}">
                    <a16:creationId xmlns:a16="http://schemas.microsoft.com/office/drawing/2014/main" id="{EA7C9778-0F18-B336-3E88-D0E9EEF1F157}"/>
                  </a:ext>
                </a:extLst>
              </p:cNvPr>
              <p:cNvSpPr/>
              <p:nvPr/>
            </p:nvSpPr>
            <p:spPr>
              <a:xfrm>
                <a:off x="4653658" y="3805082"/>
                <a:ext cx="1867920" cy="1978693"/>
              </a:xfrm>
              <a:prstGeom prst="arc">
                <a:avLst>
                  <a:gd name="adj1" fmla="val 4569606"/>
                  <a:gd name="adj2" fmla="val 14148666"/>
                </a:avLst>
              </a:prstGeom>
              <a:ln w="254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91" name="Arc 3090">
                <a:extLst>
                  <a:ext uri="{FF2B5EF4-FFF2-40B4-BE49-F238E27FC236}">
                    <a16:creationId xmlns:a16="http://schemas.microsoft.com/office/drawing/2014/main" id="{0E66E5C8-12F1-E144-8AF9-E1D5F4D3CEBC}"/>
                  </a:ext>
                </a:extLst>
              </p:cNvPr>
              <p:cNvSpPr/>
              <p:nvPr/>
            </p:nvSpPr>
            <p:spPr>
              <a:xfrm>
                <a:off x="4653658" y="3805082"/>
                <a:ext cx="1867920" cy="1978693"/>
              </a:xfrm>
              <a:prstGeom prst="arc">
                <a:avLst>
                  <a:gd name="adj1" fmla="val 462328"/>
                  <a:gd name="adj2" fmla="val 4264860"/>
                </a:avLst>
              </a:prstGeom>
              <a:ln w="25400" cap="rnd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92" name="Arc 3091">
                <a:extLst>
                  <a:ext uri="{FF2B5EF4-FFF2-40B4-BE49-F238E27FC236}">
                    <a16:creationId xmlns:a16="http://schemas.microsoft.com/office/drawing/2014/main" id="{452F7A15-7CA7-5758-A874-24667C1ACF2F}"/>
                  </a:ext>
                </a:extLst>
              </p:cNvPr>
              <p:cNvSpPr/>
              <p:nvPr/>
            </p:nvSpPr>
            <p:spPr>
              <a:xfrm>
                <a:off x="4653658" y="3805082"/>
                <a:ext cx="1867920" cy="1978693"/>
              </a:xfrm>
              <a:prstGeom prst="arc">
                <a:avLst>
                  <a:gd name="adj1" fmla="val 14650465"/>
                  <a:gd name="adj2" fmla="val 15685865"/>
                </a:avLst>
              </a:prstGeom>
              <a:ln w="25400" cap="rnd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93" name="TextBox 3092">
                <a:extLst>
                  <a:ext uri="{FF2B5EF4-FFF2-40B4-BE49-F238E27FC236}">
                    <a16:creationId xmlns:a16="http://schemas.microsoft.com/office/drawing/2014/main" id="{777CB06F-6B8E-83D7-CAE5-F0CDCC8F28D1}"/>
                  </a:ext>
                </a:extLst>
              </p:cNvPr>
              <p:cNvSpPr txBox="1"/>
              <p:nvPr/>
            </p:nvSpPr>
            <p:spPr>
              <a:xfrm flipH="1">
                <a:off x="3877483" y="2576398"/>
                <a:ext cx="342026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72805E"/>
                    </a:solidFill>
                    <a:latin typeface="Helvetica" pitchFamily="2" charset="0"/>
                  </a:rPr>
                  <a:t>Challenges</a:t>
                </a:r>
                <a:endParaRPr lang="en-US" sz="2700" b="1" dirty="0">
                  <a:solidFill>
                    <a:srgbClr val="72805E"/>
                  </a:solidFill>
                  <a:latin typeface="Century Gothic" panose="020B050202020202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3161" name="Graphic 3160" descr="Puzzle with solid fill">
                <a:extLst>
                  <a:ext uri="{FF2B5EF4-FFF2-40B4-BE49-F238E27FC236}">
                    <a16:creationId xmlns:a16="http://schemas.microsoft.com/office/drawing/2014/main" id="{DE559C60-33FB-FF68-41C2-57FA4A81D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130416" y="4337227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98324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3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3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BE9C5C-6569-4C5C-98FD-4514941A1A59}"/>
              </a:ext>
            </a:extLst>
          </p:cNvPr>
          <p:cNvSpPr/>
          <p:nvPr/>
        </p:nvSpPr>
        <p:spPr>
          <a:xfrm rot="2700000">
            <a:off x="7180905" y="2247342"/>
            <a:ext cx="3020085" cy="3020085"/>
          </a:xfrm>
          <a:prstGeom prst="roundRect">
            <a:avLst>
              <a:gd name="adj" fmla="val 20464"/>
            </a:avLst>
          </a:prstGeom>
          <a:noFill/>
          <a:ln w="34925">
            <a:solidFill>
              <a:srgbClr val="F66E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6BA146-A655-415F-8DCE-ED10500F28D3}"/>
              </a:ext>
            </a:extLst>
          </p:cNvPr>
          <p:cNvSpPr/>
          <p:nvPr/>
        </p:nvSpPr>
        <p:spPr>
          <a:xfrm rot="2700000">
            <a:off x="10257389" y="4603574"/>
            <a:ext cx="2578668" cy="2578668"/>
          </a:xfrm>
          <a:prstGeom prst="roundRect">
            <a:avLst>
              <a:gd name="adj" fmla="val 20464"/>
            </a:avLst>
          </a:prstGeom>
          <a:noFill/>
          <a:ln w="34925">
            <a:solidFill>
              <a:srgbClr val="F66E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5C243C-8AFA-48C1-BC37-34FA15F457A4}"/>
              </a:ext>
            </a:extLst>
          </p:cNvPr>
          <p:cNvSpPr/>
          <p:nvPr/>
        </p:nvSpPr>
        <p:spPr>
          <a:xfrm rot="2700000" flipV="1">
            <a:off x="6811317" y="6177143"/>
            <a:ext cx="1428918" cy="1428918"/>
          </a:xfrm>
          <a:prstGeom prst="roundRect">
            <a:avLst>
              <a:gd name="adj" fmla="val 20464"/>
            </a:avLst>
          </a:prstGeom>
          <a:solidFill>
            <a:srgbClr val="FCCBA6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7236F8A-92A8-462D-9C5C-EBB0391EE255}"/>
              </a:ext>
            </a:extLst>
          </p:cNvPr>
          <p:cNvSpPr/>
          <p:nvPr/>
        </p:nvSpPr>
        <p:spPr>
          <a:xfrm rot="2700000">
            <a:off x="7310660" y="3714050"/>
            <a:ext cx="3948129" cy="3948129"/>
          </a:xfrm>
          <a:prstGeom prst="roundRect">
            <a:avLst>
              <a:gd name="adj" fmla="val 19126"/>
            </a:avLst>
          </a:prstGeom>
          <a:solidFill>
            <a:srgbClr val="FE5C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2742A2-6260-4172-8D34-B3FEEEF9BC92}"/>
              </a:ext>
            </a:extLst>
          </p:cNvPr>
          <p:cNvSpPr txBox="1">
            <a:spLocks/>
          </p:cNvSpPr>
          <p:nvPr/>
        </p:nvSpPr>
        <p:spPr>
          <a:xfrm>
            <a:off x="7578779" y="4918834"/>
            <a:ext cx="3411891" cy="1858604"/>
          </a:xfrm>
          <a:prstGeom prst="rect">
            <a:avLst/>
          </a:prstGeom>
        </p:spPr>
        <p:txBody>
          <a:bodyPr vert="horz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IN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2A43068-9F93-4923-849F-C40C2616E5FD}"/>
              </a:ext>
            </a:extLst>
          </p:cNvPr>
          <p:cNvSpPr/>
          <p:nvPr/>
        </p:nvSpPr>
        <p:spPr>
          <a:xfrm rot="2700000">
            <a:off x="9771656" y="8189978"/>
            <a:ext cx="2396499" cy="2396499"/>
          </a:xfrm>
          <a:custGeom>
            <a:avLst/>
            <a:gdLst>
              <a:gd name="connsiteX0" fmla="*/ 89500 w 1597666"/>
              <a:gd name="connsiteY0" fmla="*/ 89500 h 1597666"/>
              <a:gd name="connsiteX1" fmla="*/ 305570 w 1597666"/>
              <a:gd name="connsiteY1" fmla="*/ 0 h 1597666"/>
              <a:gd name="connsiteX2" fmla="*/ 1292096 w 1597666"/>
              <a:gd name="connsiteY2" fmla="*/ 0 h 1597666"/>
              <a:gd name="connsiteX3" fmla="*/ 1597666 w 1597666"/>
              <a:gd name="connsiteY3" fmla="*/ 305570 h 1597666"/>
              <a:gd name="connsiteX4" fmla="*/ 1597666 w 1597666"/>
              <a:gd name="connsiteY4" fmla="*/ 828667 h 1597666"/>
              <a:gd name="connsiteX5" fmla="*/ 828667 w 1597666"/>
              <a:gd name="connsiteY5" fmla="*/ 1597666 h 1597666"/>
              <a:gd name="connsiteX6" fmla="*/ 305570 w 1597666"/>
              <a:gd name="connsiteY6" fmla="*/ 1597666 h 1597666"/>
              <a:gd name="connsiteX7" fmla="*/ 0 w 1597666"/>
              <a:gd name="connsiteY7" fmla="*/ 1292096 h 1597666"/>
              <a:gd name="connsiteX8" fmla="*/ 0 w 1597666"/>
              <a:gd name="connsiteY8" fmla="*/ 305570 h 1597666"/>
              <a:gd name="connsiteX9" fmla="*/ 89500 w 1597666"/>
              <a:gd name="connsiteY9" fmla="*/ 89500 h 159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7666" h="1597666">
                <a:moveTo>
                  <a:pt x="89500" y="89500"/>
                </a:moveTo>
                <a:cubicBezTo>
                  <a:pt x="144796" y="34202"/>
                  <a:pt x="221189" y="0"/>
                  <a:pt x="305570" y="0"/>
                </a:cubicBezTo>
                <a:lnTo>
                  <a:pt x="1292096" y="0"/>
                </a:lnTo>
                <a:cubicBezTo>
                  <a:pt x="1460858" y="0"/>
                  <a:pt x="1597666" y="136808"/>
                  <a:pt x="1597666" y="305570"/>
                </a:cubicBezTo>
                <a:lnTo>
                  <a:pt x="1597666" y="828667"/>
                </a:lnTo>
                <a:lnTo>
                  <a:pt x="828667" y="1597666"/>
                </a:lnTo>
                <a:lnTo>
                  <a:pt x="305570" y="1597666"/>
                </a:lnTo>
                <a:cubicBezTo>
                  <a:pt x="136808" y="1597666"/>
                  <a:pt x="0" y="1460858"/>
                  <a:pt x="0" y="1292096"/>
                </a:cubicBezTo>
                <a:lnTo>
                  <a:pt x="0" y="305570"/>
                </a:lnTo>
                <a:cubicBezTo>
                  <a:pt x="0" y="221189"/>
                  <a:pt x="34202" y="144796"/>
                  <a:pt x="89500" y="89500"/>
                </a:cubicBezTo>
                <a:close/>
              </a:path>
            </a:pathLst>
          </a:custGeom>
          <a:solidFill>
            <a:srgbClr val="FCCB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7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3F0C82F-60D6-4E8E-8658-1945239ECDC7}"/>
              </a:ext>
            </a:extLst>
          </p:cNvPr>
          <p:cNvSpPr/>
          <p:nvPr/>
        </p:nvSpPr>
        <p:spPr>
          <a:xfrm rot="2700000">
            <a:off x="9765434" y="539432"/>
            <a:ext cx="2396499" cy="2396499"/>
          </a:xfrm>
          <a:prstGeom prst="roundRect">
            <a:avLst>
              <a:gd name="adj" fmla="val 19126"/>
            </a:avLst>
          </a:prstGeom>
          <a:solidFill>
            <a:srgbClr val="FCCB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632F3FE-74FC-4251-9C8C-0D58948AEC51}"/>
              </a:ext>
            </a:extLst>
          </p:cNvPr>
          <p:cNvSpPr/>
          <p:nvPr/>
        </p:nvSpPr>
        <p:spPr>
          <a:xfrm rot="2700000">
            <a:off x="3946800" y="3482352"/>
            <a:ext cx="2396499" cy="2396499"/>
          </a:xfrm>
          <a:prstGeom prst="roundRect">
            <a:avLst>
              <a:gd name="adj" fmla="val 19126"/>
            </a:avLst>
          </a:prstGeom>
          <a:solidFill>
            <a:srgbClr val="FCCB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 dirty="0"/>
          </a:p>
        </p:txBody>
      </p:sp>
    </p:spTree>
    <p:extLst>
      <p:ext uri="{BB962C8B-B14F-4D97-AF65-F5344CB8AC3E}">
        <p14:creationId xmlns:p14="http://schemas.microsoft.com/office/powerpoint/2010/main" val="38966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4315845B-120B-F131-4D89-CBFAFA23D0AE}"/>
              </a:ext>
            </a:extLst>
          </p:cNvPr>
          <p:cNvSpPr/>
          <p:nvPr/>
        </p:nvSpPr>
        <p:spPr>
          <a:xfrm>
            <a:off x="0" y="8479143"/>
            <a:ext cx="18288000" cy="1788908"/>
          </a:xfrm>
          <a:prstGeom prst="round2SameRect">
            <a:avLst>
              <a:gd name="adj1" fmla="val 19406"/>
              <a:gd name="adj2" fmla="val 913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1445151" y="3377555"/>
            <a:ext cx="366061" cy="36852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FF"/>
            </a:solidFill>
            <a:ln w="9525" cap="sq">
              <a:solidFill>
                <a:srgbClr val="24242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199" y="19049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  <a:endParaRPr dirty="0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56375" y="648877"/>
            <a:ext cx="332192" cy="830100"/>
            <a:chOff x="76200" y="19050"/>
            <a:chExt cx="914640" cy="2285556"/>
          </a:xfrm>
        </p:grpSpPr>
        <p:sp>
          <p:nvSpPr>
            <p:cNvPr id="28" name="Freeform 28"/>
            <p:cNvSpPr/>
            <p:nvPr/>
          </p:nvSpPr>
          <p:spPr>
            <a:xfrm>
              <a:off x="178040" y="149180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497439" y="844495"/>
            <a:ext cx="923772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6000" b="1" dirty="0" err="1">
                <a:solidFill>
                  <a:srgbClr val="242424"/>
                </a:solidFill>
                <a:latin typeface="Helvetica" pitchFamily="2" charset="0"/>
                <a:ea typeface="Roboto" panose="02000000000000000000" pitchFamily="2" charset="0"/>
                <a:cs typeface="Roboto" panose="02000000000000000000" pitchFamily="2" charset="0"/>
              </a:rPr>
              <a:t>DocRater</a:t>
            </a:r>
            <a:endParaRPr lang="en-US" sz="6000" b="1" dirty="0">
              <a:solidFill>
                <a:srgbClr val="242424"/>
              </a:solidFill>
              <a:latin typeface="Helvetica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/>
            <a:r>
              <a:rPr lang="en-US" sz="4000" dirty="0"/>
              <a:t>The Smart Bridge to Your Perfect Doctor.</a:t>
            </a:r>
            <a:endParaRPr lang="en-US" sz="4000" b="1" dirty="0">
              <a:solidFill>
                <a:srgbClr val="242424"/>
              </a:solidFill>
              <a:latin typeface="Helvetica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2F60B-290A-E1EE-99A7-D4DA0DA62BC6}"/>
              </a:ext>
            </a:extLst>
          </p:cNvPr>
          <p:cNvSpPr txBox="1"/>
          <p:nvPr/>
        </p:nvSpPr>
        <p:spPr>
          <a:xfrm>
            <a:off x="1479258" y="4190729"/>
            <a:ext cx="604157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Name: Asif Ahamed Student 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ID: 223311112 </a:t>
            </a:r>
          </a:p>
          <a:p>
            <a:endParaRPr lang="en-US" sz="2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Name: </a:t>
            </a:r>
            <a:r>
              <a:rPr lang="en-US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Hafijur</a:t>
            </a:r>
            <a:r>
              <a:rPr 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Rahman Hemel 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ID: 223311254 </a:t>
            </a:r>
          </a:p>
          <a:p>
            <a:endParaRPr lang="en-US" sz="2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Course Title: Software Development Lab II 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Course Code: CSE 236 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Semester: 4th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Group: C-2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9A12B-F745-19E5-382C-5822E082C11B}"/>
              </a:ext>
            </a:extLst>
          </p:cNvPr>
          <p:cNvSpPr txBox="1"/>
          <p:nvPr/>
        </p:nvSpPr>
        <p:spPr>
          <a:xfrm>
            <a:off x="7336896" y="4108475"/>
            <a:ext cx="488567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Abdullah Tamim 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Lecturer (Contractual) 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Department of CSE </a:t>
            </a:r>
          </a:p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Varendra University,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Rajshahi</a:t>
            </a:r>
            <a:endParaRPr lang="en-US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11BA2106-8E8E-A10B-7195-7D7355CC87DC}"/>
              </a:ext>
            </a:extLst>
          </p:cNvPr>
          <p:cNvSpPr/>
          <p:nvPr/>
        </p:nvSpPr>
        <p:spPr>
          <a:xfrm>
            <a:off x="7153810" y="3422467"/>
            <a:ext cx="304800" cy="32361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D9D9FF"/>
          </a:solidFill>
          <a:ln w="9525" cap="sq">
            <a:solidFill>
              <a:srgbClr val="242424"/>
            </a:solidFill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A cell phone with a sign on it&#10;&#10;Description automatically generated">
            <a:extLst>
              <a:ext uri="{FF2B5EF4-FFF2-40B4-BE49-F238E27FC236}">
                <a16:creationId xmlns:a16="http://schemas.microsoft.com/office/drawing/2014/main" id="{84B6CCAD-C259-34A9-0117-F620C8CF3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511" y="495300"/>
            <a:ext cx="4838054" cy="95735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5B1F1A-5FFC-C127-60E5-005574D049B0}"/>
              </a:ext>
            </a:extLst>
          </p:cNvPr>
          <p:cNvSpPr txBox="1"/>
          <p:nvPr/>
        </p:nvSpPr>
        <p:spPr>
          <a:xfrm>
            <a:off x="1819203" y="3269429"/>
            <a:ext cx="29732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Presented by: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05108-2FC1-A68C-AFD3-1817074A3164}"/>
              </a:ext>
            </a:extLst>
          </p:cNvPr>
          <p:cNvSpPr txBox="1"/>
          <p:nvPr/>
        </p:nvSpPr>
        <p:spPr>
          <a:xfrm>
            <a:off x="7472033" y="3316787"/>
            <a:ext cx="22937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Helvetica" pitchFamily="2" charset="0"/>
              </a:rPr>
              <a:t>Instructor: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5F1A915-E08E-5403-E4FE-A5F020A264BE}"/>
              </a:ext>
            </a:extLst>
          </p:cNvPr>
          <p:cNvSpPr/>
          <p:nvPr/>
        </p:nvSpPr>
        <p:spPr>
          <a:xfrm>
            <a:off x="-947" y="0"/>
            <a:ext cx="3058026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 descr="A blue and black logo&#10;&#10;Description automatically generated">
            <a:extLst>
              <a:ext uri="{FF2B5EF4-FFF2-40B4-BE49-F238E27FC236}">
                <a16:creationId xmlns:a16="http://schemas.microsoft.com/office/drawing/2014/main" id="{A8A1784E-D1FD-48BC-AE53-071188C108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2628900"/>
            <a:ext cx="7398991" cy="739899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6378" y="265190"/>
            <a:ext cx="5218534" cy="1220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</a:pPr>
            <a:r>
              <a:rPr lang="en-US" sz="4800" b="1" dirty="0">
                <a:latin typeface="Helvetica" pitchFamily="2" charset="0"/>
              </a:rPr>
              <a:t>Project Overview</a:t>
            </a:r>
            <a:endParaRPr lang="en-US" sz="4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264" y="73914"/>
            <a:ext cx="1156059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40"/>
              </a:lnSpc>
            </a:pPr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304800" y="1210892"/>
            <a:ext cx="1344284" cy="862291"/>
          </a:xfrm>
          <a:custGeom>
            <a:avLst/>
            <a:gdLst/>
            <a:ahLst/>
            <a:cxnLst/>
            <a:rect l="l" t="t" r="r" b="b"/>
            <a:pathLst>
              <a:path w="897594" h="785395">
                <a:moveTo>
                  <a:pt x="0" y="0"/>
                </a:moveTo>
                <a:lnTo>
                  <a:pt x="897594" y="0"/>
                </a:lnTo>
                <a:lnTo>
                  <a:pt x="897594" y="785394"/>
                </a:lnTo>
                <a:lnTo>
                  <a:pt x="0" y="785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3086100" y="0"/>
            <a:ext cx="538844" cy="10287000"/>
            <a:chOff x="0" y="0"/>
            <a:chExt cx="141918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918" cy="2709333"/>
            </a:xfrm>
            <a:custGeom>
              <a:avLst/>
              <a:gdLst/>
              <a:ahLst/>
              <a:cxnLst/>
              <a:rect l="l" t="t" r="r" b="b"/>
              <a:pathLst>
                <a:path w="141918" h="2709333">
                  <a:moveTo>
                    <a:pt x="0" y="0"/>
                  </a:moveTo>
                  <a:lnTo>
                    <a:pt x="141918" y="0"/>
                  </a:lnTo>
                  <a:lnTo>
                    <a:pt x="14191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419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6909DB4-E815-31B5-A661-616287ABEF9C}"/>
              </a:ext>
            </a:extLst>
          </p:cNvPr>
          <p:cNvSpPr txBox="1"/>
          <p:nvPr/>
        </p:nvSpPr>
        <p:spPr>
          <a:xfrm>
            <a:off x="213706" y="503006"/>
            <a:ext cx="2572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000" b="1" dirty="0" err="1">
                <a:solidFill>
                  <a:srgbClr val="242424"/>
                </a:solidFill>
                <a:latin typeface="Helvetica" pitchFamily="2" charset="0"/>
                <a:ea typeface="Roboto" panose="02000000000000000000" pitchFamily="2" charset="0"/>
                <a:cs typeface="Roboto" panose="02000000000000000000" pitchFamily="2" charset="0"/>
              </a:rPr>
              <a:t>DocRater</a:t>
            </a:r>
            <a:endParaRPr lang="en-US" sz="4000" b="1" dirty="0">
              <a:solidFill>
                <a:srgbClr val="242424"/>
              </a:solidFill>
              <a:latin typeface="Helvetica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1" name="Group 27">
            <a:extLst>
              <a:ext uri="{FF2B5EF4-FFF2-40B4-BE49-F238E27FC236}">
                <a16:creationId xmlns:a16="http://schemas.microsoft.com/office/drawing/2014/main" id="{4A2263A4-E720-4A34-6E7A-7BEF5FFFD269}"/>
              </a:ext>
            </a:extLst>
          </p:cNvPr>
          <p:cNvGrpSpPr/>
          <p:nvPr/>
        </p:nvGrpSpPr>
        <p:grpSpPr>
          <a:xfrm>
            <a:off x="3771973" y="437704"/>
            <a:ext cx="332192" cy="830100"/>
            <a:chOff x="76200" y="19050"/>
            <a:chExt cx="914640" cy="2285556"/>
          </a:xfrm>
        </p:grpSpPr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B8C915EA-6AFD-1BC1-9FAD-7864F7A6BA2C}"/>
                </a:ext>
              </a:extLst>
            </p:cNvPr>
            <p:cNvSpPr/>
            <p:nvPr/>
          </p:nvSpPr>
          <p:spPr>
            <a:xfrm>
              <a:off x="178040" y="149180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9">
              <a:extLst>
                <a:ext uri="{FF2B5EF4-FFF2-40B4-BE49-F238E27FC236}">
                  <a16:creationId xmlns:a16="http://schemas.microsoft.com/office/drawing/2014/main" id="{70ABD5CE-E6AF-F6C4-7A88-E8F39318DD0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  <a:endParaRPr/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913EFF71-90BB-66D2-45F2-15671C3C0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46184" y="7386652"/>
            <a:ext cx="2005799" cy="2005799"/>
          </a:xfrm>
          <a:prstGeom prst="rect">
            <a:avLst/>
          </a:prstGeom>
          <a:effectLst/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370D382-D4A1-955B-AFCD-5468D4ADB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355" y="2827493"/>
            <a:ext cx="922511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Finding reliable and trustworthy healthcare providers can be a daunting task.</a:t>
            </a:r>
          </a:p>
        </p:txBody>
      </p:sp>
      <p:pic>
        <p:nvPicPr>
          <p:cNvPr id="18" name="Graphic 17" descr="Question mark with solid fill">
            <a:extLst>
              <a:ext uri="{FF2B5EF4-FFF2-40B4-BE49-F238E27FC236}">
                <a16:creationId xmlns:a16="http://schemas.microsoft.com/office/drawing/2014/main" id="{F1865688-A287-8A71-A99A-8ACDA83BBB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4165" y="2636520"/>
            <a:ext cx="1310211" cy="13102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Graphic 23" descr="Lights On with solid fill">
            <a:extLst>
              <a:ext uri="{FF2B5EF4-FFF2-40B4-BE49-F238E27FC236}">
                <a16:creationId xmlns:a16="http://schemas.microsoft.com/office/drawing/2014/main" id="{40EE9BDF-D061-91F7-F683-3782A5F49F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04165" y="5219281"/>
            <a:ext cx="1310212" cy="13102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E3F51DD-10A9-800A-7D31-37F181686ECA}"/>
              </a:ext>
            </a:extLst>
          </p:cNvPr>
          <p:cNvSpPr txBox="1"/>
          <p:nvPr/>
        </p:nvSpPr>
        <p:spPr>
          <a:xfrm>
            <a:off x="4802354" y="5386163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Empowering patients to make informed decisions   when selecting healthcare professionals.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E53D7C-B9D9-7A91-6070-107F618D608F}"/>
              </a:ext>
            </a:extLst>
          </p:cNvPr>
          <p:cNvGrpSpPr/>
          <p:nvPr/>
        </p:nvGrpSpPr>
        <p:grpSpPr>
          <a:xfrm>
            <a:off x="17068800" y="9197283"/>
            <a:ext cx="990600" cy="845791"/>
            <a:chOff x="8706955" y="6778050"/>
            <a:chExt cx="1124599" cy="9906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D5F499F-03C8-F193-6C6C-C947909C190B}"/>
                </a:ext>
              </a:extLst>
            </p:cNvPr>
            <p:cNvSpPr/>
            <p:nvPr/>
          </p:nvSpPr>
          <p:spPr>
            <a:xfrm>
              <a:off x="8917154" y="6778050"/>
              <a:ext cx="914400" cy="9144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76445A-7CE1-2205-D9F4-06DCDAB1A5DD}"/>
                </a:ext>
              </a:extLst>
            </p:cNvPr>
            <p:cNvSpPr/>
            <p:nvPr/>
          </p:nvSpPr>
          <p:spPr>
            <a:xfrm>
              <a:off x="8706955" y="7235250"/>
              <a:ext cx="538844" cy="5334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blue and black logo&#10;&#10;Description automatically generated">
            <a:extLst>
              <a:ext uri="{FF2B5EF4-FFF2-40B4-BE49-F238E27FC236}">
                <a16:creationId xmlns:a16="http://schemas.microsoft.com/office/drawing/2014/main" id="{A8A1784E-D1FD-48BC-AE53-071188C108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0" y="2628900"/>
            <a:ext cx="7398991" cy="739899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5F1A915-E08E-5403-E4FE-A5F020A264BE}"/>
              </a:ext>
            </a:extLst>
          </p:cNvPr>
          <p:cNvSpPr/>
          <p:nvPr/>
        </p:nvSpPr>
        <p:spPr>
          <a:xfrm>
            <a:off x="-947" y="0"/>
            <a:ext cx="3058026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4196378" y="265190"/>
            <a:ext cx="5218534" cy="1220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</a:pPr>
            <a:r>
              <a:rPr lang="en-US" sz="4800" b="1" dirty="0">
                <a:latin typeface="Helvetica" pitchFamily="2" charset="0"/>
              </a:rPr>
              <a:t>Tech Stack</a:t>
            </a:r>
            <a:endParaRPr lang="en-US" sz="4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264" y="73914"/>
            <a:ext cx="1156059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40"/>
              </a:lnSpc>
            </a:pPr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304800" y="1210892"/>
            <a:ext cx="1344284" cy="862291"/>
          </a:xfrm>
          <a:custGeom>
            <a:avLst/>
            <a:gdLst/>
            <a:ahLst/>
            <a:cxnLst/>
            <a:rect l="l" t="t" r="r" b="b"/>
            <a:pathLst>
              <a:path w="897594" h="785395">
                <a:moveTo>
                  <a:pt x="0" y="0"/>
                </a:moveTo>
                <a:lnTo>
                  <a:pt x="897594" y="0"/>
                </a:lnTo>
                <a:lnTo>
                  <a:pt x="897594" y="785394"/>
                </a:lnTo>
                <a:lnTo>
                  <a:pt x="0" y="785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3086100" y="0"/>
            <a:ext cx="538844" cy="10287000"/>
            <a:chOff x="0" y="0"/>
            <a:chExt cx="141918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918" cy="2709333"/>
            </a:xfrm>
            <a:custGeom>
              <a:avLst/>
              <a:gdLst/>
              <a:ahLst/>
              <a:cxnLst/>
              <a:rect l="l" t="t" r="r" b="b"/>
              <a:pathLst>
                <a:path w="141918" h="2709333">
                  <a:moveTo>
                    <a:pt x="0" y="0"/>
                  </a:moveTo>
                  <a:lnTo>
                    <a:pt x="141918" y="0"/>
                  </a:lnTo>
                  <a:lnTo>
                    <a:pt x="14191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419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6909DB4-E815-31B5-A661-616287ABEF9C}"/>
              </a:ext>
            </a:extLst>
          </p:cNvPr>
          <p:cNvSpPr txBox="1"/>
          <p:nvPr/>
        </p:nvSpPr>
        <p:spPr>
          <a:xfrm>
            <a:off x="213706" y="503006"/>
            <a:ext cx="2572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000" b="1" dirty="0" err="1">
                <a:solidFill>
                  <a:srgbClr val="242424"/>
                </a:solidFill>
                <a:latin typeface="Helvetica" pitchFamily="2" charset="0"/>
                <a:ea typeface="Roboto" panose="02000000000000000000" pitchFamily="2" charset="0"/>
                <a:cs typeface="Roboto" panose="02000000000000000000" pitchFamily="2" charset="0"/>
              </a:rPr>
              <a:t>DocRater</a:t>
            </a:r>
            <a:endParaRPr lang="en-US" sz="4000" b="1" dirty="0">
              <a:solidFill>
                <a:srgbClr val="242424"/>
              </a:solidFill>
              <a:latin typeface="Helvetica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1" name="Group 27">
            <a:extLst>
              <a:ext uri="{FF2B5EF4-FFF2-40B4-BE49-F238E27FC236}">
                <a16:creationId xmlns:a16="http://schemas.microsoft.com/office/drawing/2014/main" id="{4A2263A4-E720-4A34-6E7A-7BEF5FFFD269}"/>
              </a:ext>
            </a:extLst>
          </p:cNvPr>
          <p:cNvGrpSpPr/>
          <p:nvPr/>
        </p:nvGrpSpPr>
        <p:grpSpPr>
          <a:xfrm>
            <a:off x="3771973" y="437704"/>
            <a:ext cx="332192" cy="830100"/>
            <a:chOff x="76200" y="19050"/>
            <a:chExt cx="914640" cy="2285556"/>
          </a:xfrm>
        </p:grpSpPr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B8C915EA-6AFD-1BC1-9FAD-7864F7A6BA2C}"/>
                </a:ext>
              </a:extLst>
            </p:cNvPr>
            <p:cNvSpPr/>
            <p:nvPr/>
          </p:nvSpPr>
          <p:spPr>
            <a:xfrm>
              <a:off x="178040" y="149180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9">
              <a:extLst>
                <a:ext uri="{FF2B5EF4-FFF2-40B4-BE49-F238E27FC236}">
                  <a16:creationId xmlns:a16="http://schemas.microsoft.com/office/drawing/2014/main" id="{70ABD5CE-E6AF-F6C4-7A88-E8F39318DD0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  <a:endParaRPr/>
            </a:p>
          </p:txBody>
        </p:sp>
      </p:grpSp>
      <p:pic>
        <p:nvPicPr>
          <p:cNvPr id="2055" name="Picture 7" descr="Flutter Logo PNG vector in SVG, PDF, AI ...">
            <a:extLst>
              <a:ext uri="{FF2B5EF4-FFF2-40B4-BE49-F238E27FC236}">
                <a16:creationId xmlns:a16="http://schemas.microsoft.com/office/drawing/2014/main" id="{6E29D06E-F4BC-962B-CB3A-227B142CB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63" b="89691" l="9653" r="89961">
                        <a14:foregroundMark x1="50579" y1="67010" x2="50579" y2="67010"/>
                        <a14:foregroundMark x1="57143" y1="87113" x2="57143" y2="87113"/>
                        <a14:foregroundMark x1="58301" y1="74227" x2="58301" y2="74227"/>
                        <a14:foregroundMark x1="52896" y1="78866" x2="52896" y2="78866"/>
                        <a14:foregroundMark x1="71429" y1="8763" x2="71429" y2="8763"/>
                        <a14:foregroundMark x1="43243" y1="57732" x2="43243" y2="57732"/>
                        <a14:foregroundMark x1="49421" y1="74742" x2="49421" y2="74742"/>
                        <a14:foregroundMark x1="59073" y1="85567" x2="59073" y2="85567"/>
                        <a14:foregroundMark x1="38610" y1="55670" x2="38610" y2="55670"/>
                        <a14:foregroundMark x1="37838" y1="64948" x2="37838" y2="64948"/>
                        <a14:foregroundMark x1="37838" y1="64948" x2="37838" y2="64948"/>
                        <a14:backgroundMark x1="43243" y1="58247" x2="43243" y2="58247"/>
                        <a14:backgroundMark x1="37838" y1="61340" x2="37838" y2="61340"/>
                        <a14:backgroundMark x1="38996" y1="61856" x2="38996" y2="61856"/>
                        <a14:backgroundMark x1="38996" y1="61856" x2="38996" y2="60825"/>
                        <a14:backgroundMark x1="38996" y1="60825" x2="38996" y2="60825"/>
                        <a14:backgroundMark x1="38224" y1="62887" x2="37838" y2="63402"/>
                        <a14:backgroundMark x1="37838" y1="63402" x2="37452" y2="63918"/>
                        <a14:backgroundMark x1="37452" y1="64433" x2="37452" y2="64433"/>
                        <a14:backgroundMark x1="38610" y1="65464" x2="38610" y2="65464"/>
                        <a14:backgroundMark x1="38610" y1="65464" x2="38610" y2="64948"/>
                        <a14:backgroundMark x1="38610" y1="63918" x2="38610" y2="63918"/>
                        <a14:backgroundMark x1="37452" y1="62371" x2="37838" y2="62887"/>
                        <a14:backgroundMark x1="37838" y1="62887" x2="37838" y2="62887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79" y="1578352"/>
            <a:ext cx="3250637" cy="243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What is Firebase? The complete story, abridged. | by Doug Stevenson |  Firebase Developers | Medium">
            <a:extLst>
              <a:ext uri="{FF2B5EF4-FFF2-40B4-BE49-F238E27FC236}">
                <a16:creationId xmlns:a16="http://schemas.microsoft.com/office/drawing/2014/main" id="{B6B6142D-5D12-D34C-262A-D0D928249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958" y="5360625"/>
            <a:ext cx="2434840" cy="243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A24428-F0DB-2EA4-095D-B845D36CDB00}"/>
              </a:ext>
            </a:extLst>
          </p:cNvPr>
          <p:cNvSpPr txBox="1"/>
          <p:nvPr/>
        </p:nvSpPr>
        <p:spPr>
          <a:xfrm>
            <a:off x="10115703" y="3887695"/>
            <a:ext cx="162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69B7F9"/>
                </a:solidFill>
                <a:latin typeface="Aptos" panose="020B0004020202020204" pitchFamily="34" charset="0"/>
              </a:rPr>
              <a:t>Flutter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6A1C95-1627-34A5-FB0B-B1061ADA6006}"/>
              </a:ext>
            </a:extLst>
          </p:cNvPr>
          <p:cNvSpPr txBox="1"/>
          <p:nvPr/>
        </p:nvSpPr>
        <p:spPr>
          <a:xfrm>
            <a:off x="9838113" y="7693131"/>
            <a:ext cx="1892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5810A"/>
                </a:solidFill>
                <a:latin typeface="Aptos" panose="020B0004020202020204" pitchFamily="34" charset="0"/>
              </a:rPr>
              <a:t>Firebase</a:t>
            </a:r>
          </a:p>
        </p:txBody>
      </p:sp>
      <p:sp>
        <p:nvSpPr>
          <p:cNvPr id="29" name="Plus Sign 28">
            <a:extLst>
              <a:ext uri="{FF2B5EF4-FFF2-40B4-BE49-F238E27FC236}">
                <a16:creationId xmlns:a16="http://schemas.microsoft.com/office/drawing/2014/main" id="{2024A517-999A-9250-0526-72DC5DEADD5C}"/>
              </a:ext>
            </a:extLst>
          </p:cNvPr>
          <p:cNvSpPr/>
          <p:nvPr/>
        </p:nvSpPr>
        <p:spPr>
          <a:xfrm>
            <a:off x="10248543" y="4658934"/>
            <a:ext cx="880872" cy="865566"/>
          </a:xfrm>
          <a:prstGeom prst="mathPlus">
            <a:avLst>
              <a:gd name="adj1" fmla="val 779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B39317-3AF2-DB7A-30E8-6E3149F60A6D}"/>
              </a:ext>
            </a:extLst>
          </p:cNvPr>
          <p:cNvSpPr txBox="1"/>
          <p:nvPr/>
        </p:nvSpPr>
        <p:spPr>
          <a:xfrm>
            <a:off x="4951889" y="2457541"/>
            <a:ext cx="58780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Flutter for cross-platform development.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7B9C62-70E4-0641-DEA5-101593DEBC5A}"/>
              </a:ext>
            </a:extLst>
          </p:cNvPr>
          <p:cNvSpPr txBox="1"/>
          <p:nvPr/>
        </p:nvSpPr>
        <p:spPr>
          <a:xfrm>
            <a:off x="4821913" y="6358383"/>
            <a:ext cx="51691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Firebase for backend and authentication services</a:t>
            </a:r>
          </a:p>
        </p:txBody>
      </p:sp>
      <p:pic>
        <p:nvPicPr>
          <p:cNvPr id="2061" name="Picture 13" descr="Layer icon vector logo. Stack paper symbol flat line technology. Layers items icon">
            <a:extLst>
              <a:ext uri="{FF2B5EF4-FFF2-40B4-BE49-F238E27FC236}">
                <a16:creationId xmlns:a16="http://schemas.microsoft.com/office/drawing/2014/main" id="{0F9C66A6-D00B-740D-DB7F-EFB67FED2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7" y="6797747"/>
            <a:ext cx="2842411" cy="284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>
            <a:extLst>
              <a:ext uri="{FF2B5EF4-FFF2-40B4-BE49-F238E27FC236}">
                <a16:creationId xmlns:a16="http://schemas.microsoft.com/office/drawing/2014/main" id="{506DB474-3348-28F9-84AC-E8FBF44D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6250" r="94219">
                        <a14:foregroundMark x1="27917" y1="19219" x2="27917" y2="19219"/>
                        <a14:foregroundMark x1="28646" y1="18750" x2="28646" y2="18750"/>
                        <a14:foregroundMark x1="6250" y1="14688" x2="6250" y2="14688"/>
                        <a14:foregroundMark x1="16875" y1="14167" x2="16875" y2="14167"/>
                        <a14:foregroundMark x1="16875" y1="40677" x2="16875" y2="40677"/>
                        <a14:foregroundMark x1="43385" y1="26458" x2="43385" y2="26458"/>
                        <a14:foregroundMark x1="58073" y1="73229" x2="58073" y2="73229"/>
                        <a14:foregroundMark x1="91094" y1="37344" x2="91094" y2="37344"/>
                        <a14:foregroundMark x1="94219" y1="33698" x2="94219" y2="33698"/>
                        <a14:foregroundMark x1="82448" y1="13958" x2="82448" y2="13958"/>
                        <a14:foregroundMark x1="84115" y1="39479" x2="84115" y2="394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78249" y="2436038"/>
            <a:ext cx="1036272" cy="103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38D6AF4-AE29-CE35-8F0E-017AFF90A9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0833" y1="15417" x2="10833" y2="15417"/>
                        <a14:foregroundMark x1="75104" y1="19792" x2="75104" y2="19792"/>
                        <a14:foregroundMark x1="81042" y1="20573" x2="81042" y2="20573"/>
                        <a14:foregroundMark x1="69479" y1="20104" x2="69479" y2="20104"/>
                        <a14:foregroundMark x1="42500" y1="42240" x2="42500" y2="422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3742" y="6294555"/>
            <a:ext cx="1168171" cy="116817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D99760E-F040-7CDE-B72B-CE05B387FD41}"/>
              </a:ext>
            </a:extLst>
          </p:cNvPr>
          <p:cNvGrpSpPr/>
          <p:nvPr/>
        </p:nvGrpSpPr>
        <p:grpSpPr>
          <a:xfrm>
            <a:off x="17068800" y="9197283"/>
            <a:ext cx="990600" cy="845791"/>
            <a:chOff x="8706955" y="6778050"/>
            <a:chExt cx="1124599" cy="9906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E5C46F-9ADF-58EB-35C1-1C4F25B8D150}"/>
                </a:ext>
              </a:extLst>
            </p:cNvPr>
            <p:cNvSpPr/>
            <p:nvPr/>
          </p:nvSpPr>
          <p:spPr>
            <a:xfrm>
              <a:off x="8917154" y="6778050"/>
              <a:ext cx="914400" cy="9144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2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70761E7-970F-3C74-BC26-279F8969B2ED}"/>
                </a:ext>
              </a:extLst>
            </p:cNvPr>
            <p:cNvSpPr/>
            <p:nvPr/>
          </p:nvSpPr>
          <p:spPr>
            <a:xfrm>
              <a:off x="8706955" y="7235250"/>
              <a:ext cx="538844" cy="5334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7755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9" grpId="0" animBg="1"/>
      <p:bldP spid="32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196378" y="265190"/>
            <a:ext cx="5218534" cy="1220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</a:pPr>
            <a:r>
              <a:rPr lang="en-US" sz="4800" b="1" dirty="0">
                <a:latin typeface="Helvetica" pitchFamily="2" charset="0"/>
              </a:rPr>
              <a:t>App Features</a:t>
            </a:r>
            <a:endParaRPr lang="en-US" sz="4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30" name="Picture 29" descr="A blue and black logo&#10;&#10;Description automatically generated">
            <a:extLst>
              <a:ext uri="{FF2B5EF4-FFF2-40B4-BE49-F238E27FC236}">
                <a16:creationId xmlns:a16="http://schemas.microsoft.com/office/drawing/2014/main" id="{A8A1784E-D1FD-48BC-AE53-071188C108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326" y="2668631"/>
            <a:ext cx="7398991" cy="739899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5F1A915-E08E-5403-E4FE-A5F020A264BE}"/>
              </a:ext>
            </a:extLst>
          </p:cNvPr>
          <p:cNvSpPr/>
          <p:nvPr/>
        </p:nvSpPr>
        <p:spPr>
          <a:xfrm>
            <a:off x="-947" y="0"/>
            <a:ext cx="3058026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58264" y="73914"/>
            <a:ext cx="1156059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40"/>
              </a:lnSpc>
            </a:pPr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304800" y="1210892"/>
            <a:ext cx="1344284" cy="862291"/>
          </a:xfrm>
          <a:custGeom>
            <a:avLst/>
            <a:gdLst/>
            <a:ahLst/>
            <a:cxnLst/>
            <a:rect l="l" t="t" r="r" b="b"/>
            <a:pathLst>
              <a:path w="897594" h="785395">
                <a:moveTo>
                  <a:pt x="0" y="0"/>
                </a:moveTo>
                <a:lnTo>
                  <a:pt x="897594" y="0"/>
                </a:lnTo>
                <a:lnTo>
                  <a:pt x="897594" y="785394"/>
                </a:lnTo>
                <a:lnTo>
                  <a:pt x="0" y="785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3086100" y="0"/>
            <a:ext cx="538844" cy="10287000"/>
            <a:chOff x="0" y="0"/>
            <a:chExt cx="141918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918" cy="2709333"/>
            </a:xfrm>
            <a:custGeom>
              <a:avLst/>
              <a:gdLst/>
              <a:ahLst/>
              <a:cxnLst/>
              <a:rect l="l" t="t" r="r" b="b"/>
              <a:pathLst>
                <a:path w="141918" h="2709333">
                  <a:moveTo>
                    <a:pt x="0" y="0"/>
                  </a:moveTo>
                  <a:lnTo>
                    <a:pt x="141918" y="0"/>
                  </a:lnTo>
                  <a:lnTo>
                    <a:pt x="14191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419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6909DB4-E815-31B5-A661-616287ABEF9C}"/>
              </a:ext>
            </a:extLst>
          </p:cNvPr>
          <p:cNvSpPr txBox="1"/>
          <p:nvPr/>
        </p:nvSpPr>
        <p:spPr>
          <a:xfrm>
            <a:off x="213706" y="503006"/>
            <a:ext cx="2572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000" b="1" dirty="0" err="1">
                <a:solidFill>
                  <a:srgbClr val="242424"/>
                </a:solidFill>
                <a:latin typeface="Helvetica" pitchFamily="2" charset="0"/>
                <a:ea typeface="Roboto" panose="02000000000000000000" pitchFamily="2" charset="0"/>
                <a:cs typeface="Roboto" panose="02000000000000000000" pitchFamily="2" charset="0"/>
              </a:rPr>
              <a:t>DocRater</a:t>
            </a:r>
            <a:endParaRPr lang="en-US" sz="4000" b="1" dirty="0">
              <a:solidFill>
                <a:srgbClr val="242424"/>
              </a:solidFill>
              <a:latin typeface="Helvetica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1" name="Group 27">
            <a:extLst>
              <a:ext uri="{FF2B5EF4-FFF2-40B4-BE49-F238E27FC236}">
                <a16:creationId xmlns:a16="http://schemas.microsoft.com/office/drawing/2014/main" id="{4A2263A4-E720-4A34-6E7A-7BEF5FFFD269}"/>
              </a:ext>
            </a:extLst>
          </p:cNvPr>
          <p:cNvGrpSpPr/>
          <p:nvPr/>
        </p:nvGrpSpPr>
        <p:grpSpPr>
          <a:xfrm>
            <a:off x="3771973" y="437704"/>
            <a:ext cx="332192" cy="830100"/>
            <a:chOff x="76200" y="19050"/>
            <a:chExt cx="914640" cy="2285556"/>
          </a:xfrm>
        </p:grpSpPr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B8C915EA-6AFD-1BC1-9FAD-7864F7A6BA2C}"/>
                </a:ext>
              </a:extLst>
            </p:cNvPr>
            <p:cNvSpPr/>
            <p:nvPr/>
          </p:nvSpPr>
          <p:spPr>
            <a:xfrm>
              <a:off x="178040" y="149180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9">
              <a:extLst>
                <a:ext uri="{FF2B5EF4-FFF2-40B4-BE49-F238E27FC236}">
                  <a16:creationId xmlns:a16="http://schemas.microsoft.com/office/drawing/2014/main" id="{70ABD5CE-E6AF-F6C4-7A88-E8F39318DD0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  <a:endParaRPr/>
            </a:p>
          </p:txBody>
        </p:sp>
      </p:grpSp>
      <p:pic>
        <p:nvPicPr>
          <p:cNvPr id="3074" name="Picture 2" descr="Feature - Free computer icons">
            <a:extLst>
              <a:ext uri="{FF2B5EF4-FFF2-40B4-BE49-F238E27FC236}">
                <a16:creationId xmlns:a16="http://schemas.microsoft.com/office/drawing/2014/main" id="{6DE20015-0CEB-0616-2727-0D723977E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00" y="7220566"/>
            <a:ext cx="2075279" cy="207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!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F75F097F-996F-2F25-98A1-A9100E71AC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220" y="2438016"/>
            <a:ext cx="6120998" cy="62540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5B5338-D74B-B948-25EF-84807A88DC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66" y="2438016"/>
            <a:ext cx="5414409" cy="6475677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AB4BF4-93E8-C4E8-56CD-4CF781F38D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122" y="2448436"/>
            <a:ext cx="4275554" cy="717118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0CA7E65-C0F6-33C0-9414-BFF63E8161E3}"/>
              </a:ext>
            </a:extLst>
          </p:cNvPr>
          <p:cNvGrpSpPr/>
          <p:nvPr/>
        </p:nvGrpSpPr>
        <p:grpSpPr>
          <a:xfrm>
            <a:off x="17161376" y="9221831"/>
            <a:ext cx="990600" cy="845791"/>
            <a:chOff x="8706955" y="6778050"/>
            <a:chExt cx="1124599" cy="9906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3E3C5A5-0E11-A639-5935-AAB33C90FDB0}"/>
                </a:ext>
              </a:extLst>
            </p:cNvPr>
            <p:cNvSpPr/>
            <p:nvPr/>
          </p:nvSpPr>
          <p:spPr>
            <a:xfrm>
              <a:off x="8917154" y="6778050"/>
              <a:ext cx="914400" cy="9144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3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1DD415-2CFE-7DAB-5629-B1604B0A329F}"/>
                </a:ext>
              </a:extLst>
            </p:cNvPr>
            <p:cNvSpPr/>
            <p:nvPr/>
          </p:nvSpPr>
          <p:spPr>
            <a:xfrm>
              <a:off x="8706955" y="7235250"/>
              <a:ext cx="538844" cy="5334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2619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196377" y="265190"/>
            <a:ext cx="5840609" cy="1220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</a:pPr>
            <a:r>
              <a:rPr lang="en-US" sz="4800" b="1" dirty="0">
                <a:latin typeface="Helvetica" pitchFamily="2" charset="0"/>
              </a:rPr>
              <a:t>User Authentication</a:t>
            </a:r>
            <a:endParaRPr lang="en-US" sz="4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30" name="Picture 29" descr="A blue and black logo&#10;&#10;Description automatically generated">
            <a:extLst>
              <a:ext uri="{FF2B5EF4-FFF2-40B4-BE49-F238E27FC236}">
                <a16:creationId xmlns:a16="http://schemas.microsoft.com/office/drawing/2014/main" id="{A8A1784E-D1FD-48BC-AE53-071188C108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326" y="2668631"/>
            <a:ext cx="7398991" cy="739899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5F1A915-E08E-5403-E4FE-A5F020A264BE}"/>
              </a:ext>
            </a:extLst>
          </p:cNvPr>
          <p:cNvSpPr/>
          <p:nvPr/>
        </p:nvSpPr>
        <p:spPr>
          <a:xfrm>
            <a:off x="-947" y="0"/>
            <a:ext cx="3058026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58264" y="73914"/>
            <a:ext cx="1156059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40"/>
              </a:lnSpc>
            </a:pPr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304800" y="1210892"/>
            <a:ext cx="1344284" cy="862291"/>
          </a:xfrm>
          <a:custGeom>
            <a:avLst/>
            <a:gdLst/>
            <a:ahLst/>
            <a:cxnLst/>
            <a:rect l="l" t="t" r="r" b="b"/>
            <a:pathLst>
              <a:path w="897594" h="785395">
                <a:moveTo>
                  <a:pt x="0" y="0"/>
                </a:moveTo>
                <a:lnTo>
                  <a:pt x="897594" y="0"/>
                </a:lnTo>
                <a:lnTo>
                  <a:pt x="897594" y="785394"/>
                </a:lnTo>
                <a:lnTo>
                  <a:pt x="0" y="785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3086100" y="0"/>
            <a:ext cx="538844" cy="10287000"/>
            <a:chOff x="0" y="0"/>
            <a:chExt cx="141918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918" cy="2709333"/>
            </a:xfrm>
            <a:custGeom>
              <a:avLst/>
              <a:gdLst/>
              <a:ahLst/>
              <a:cxnLst/>
              <a:rect l="l" t="t" r="r" b="b"/>
              <a:pathLst>
                <a:path w="141918" h="2709333">
                  <a:moveTo>
                    <a:pt x="0" y="0"/>
                  </a:moveTo>
                  <a:lnTo>
                    <a:pt x="141918" y="0"/>
                  </a:lnTo>
                  <a:lnTo>
                    <a:pt x="14191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419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6909DB4-E815-31B5-A661-616287ABEF9C}"/>
              </a:ext>
            </a:extLst>
          </p:cNvPr>
          <p:cNvSpPr txBox="1"/>
          <p:nvPr/>
        </p:nvSpPr>
        <p:spPr>
          <a:xfrm>
            <a:off x="213706" y="503006"/>
            <a:ext cx="2572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000" b="1" dirty="0" err="1">
                <a:solidFill>
                  <a:srgbClr val="242424"/>
                </a:solidFill>
                <a:latin typeface="Helvetica" pitchFamily="2" charset="0"/>
                <a:ea typeface="Roboto" panose="02000000000000000000" pitchFamily="2" charset="0"/>
                <a:cs typeface="Roboto" panose="02000000000000000000" pitchFamily="2" charset="0"/>
              </a:rPr>
              <a:t>DocRater</a:t>
            </a:r>
            <a:endParaRPr lang="en-US" sz="4000" b="1" dirty="0">
              <a:solidFill>
                <a:srgbClr val="242424"/>
              </a:solidFill>
              <a:latin typeface="Helvetica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1" name="Group 27">
            <a:extLst>
              <a:ext uri="{FF2B5EF4-FFF2-40B4-BE49-F238E27FC236}">
                <a16:creationId xmlns:a16="http://schemas.microsoft.com/office/drawing/2014/main" id="{4A2263A4-E720-4A34-6E7A-7BEF5FFFD269}"/>
              </a:ext>
            </a:extLst>
          </p:cNvPr>
          <p:cNvGrpSpPr/>
          <p:nvPr/>
        </p:nvGrpSpPr>
        <p:grpSpPr>
          <a:xfrm>
            <a:off x="3771973" y="437704"/>
            <a:ext cx="332192" cy="830100"/>
            <a:chOff x="76200" y="19050"/>
            <a:chExt cx="914640" cy="2285556"/>
          </a:xfrm>
        </p:grpSpPr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B8C915EA-6AFD-1BC1-9FAD-7864F7A6BA2C}"/>
                </a:ext>
              </a:extLst>
            </p:cNvPr>
            <p:cNvSpPr/>
            <p:nvPr/>
          </p:nvSpPr>
          <p:spPr>
            <a:xfrm>
              <a:off x="178040" y="149180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9">
              <a:extLst>
                <a:ext uri="{FF2B5EF4-FFF2-40B4-BE49-F238E27FC236}">
                  <a16:creationId xmlns:a16="http://schemas.microsoft.com/office/drawing/2014/main" id="{70ABD5CE-E6AF-F6C4-7A88-E8F39318DD0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  <a:endParaRPr/>
            </a:p>
          </p:txBody>
        </p:sp>
      </p:grpSp>
      <p:pic>
        <p:nvPicPr>
          <p:cNvPr id="3074" name="Picture 2" descr="Feature - Free computer icons">
            <a:extLst>
              <a:ext uri="{FF2B5EF4-FFF2-40B4-BE49-F238E27FC236}">
                <a16:creationId xmlns:a16="http://schemas.microsoft.com/office/drawing/2014/main" id="{6DE20015-0CEB-0616-2727-0D723977E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00" y="7220566"/>
            <a:ext cx="2075279" cy="207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B75C9D9-BAAE-113A-19F2-F962B1CC09D1}"/>
              </a:ext>
            </a:extLst>
          </p:cNvPr>
          <p:cNvGrpSpPr/>
          <p:nvPr/>
        </p:nvGrpSpPr>
        <p:grpSpPr>
          <a:xfrm>
            <a:off x="3349683" y="3150766"/>
            <a:ext cx="1535771" cy="1987140"/>
            <a:chOff x="9566958" y="5360625"/>
            <a:chExt cx="2434840" cy="2963158"/>
          </a:xfrm>
        </p:grpSpPr>
        <p:pic>
          <p:nvPicPr>
            <p:cNvPr id="4" name="Picture 2" descr="What is Firebase? The complete story, abridged. | by Doug Stevenson |  Firebase Developers | Medium">
              <a:extLst>
                <a:ext uri="{FF2B5EF4-FFF2-40B4-BE49-F238E27FC236}">
                  <a16:creationId xmlns:a16="http://schemas.microsoft.com/office/drawing/2014/main" id="{4C747CC2-35E9-14D3-194C-5099098A37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6958" y="5360625"/>
              <a:ext cx="2434840" cy="2434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B599D8-37E6-8EE4-7542-0B05E3B1F493}"/>
                </a:ext>
              </a:extLst>
            </p:cNvPr>
            <p:cNvSpPr txBox="1"/>
            <p:nvPr/>
          </p:nvSpPr>
          <p:spPr>
            <a:xfrm>
              <a:off x="9736278" y="7635363"/>
              <a:ext cx="2213157" cy="688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F5810A"/>
                  </a:solidFill>
                  <a:latin typeface="Aptos" panose="020B0004020202020204" pitchFamily="34" charset="0"/>
                </a:rPr>
                <a:t>Firebase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F064EE1-6B1D-8397-4CD4-0D039DBA608C}"/>
              </a:ext>
            </a:extLst>
          </p:cNvPr>
          <p:cNvSpPr txBox="1"/>
          <p:nvPr/>
        </p:nvSpPr>
        <p:spPr>
          <a:xfrm>
            <a:off x="4885455" y="3732108"/>
            <a:ext cx="73406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Firebase Authentication to ensure a secure sign-up and login process.</a:t>
            </a:r>
          </a:p>
        </p:txBody>
      </p:sp>
      <p:pic>
        <p:nvPicPr>
          <p:cNvPr id="12" name="!!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102E5A0B-7A6D-E154-7BAA-4ECF80631A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400" y="2073183"/>
            <a:ext cx="7241635" cy="739899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1308E94-4C23-76A8-6EC4-D6A8ED46D986}"/>
              </a:ext>
            </a:extLst>
          </p:cNvPr>
          <p:cNvGrpSpPr/>
          <p:nvPr/>
        </p:nvGrpSpPr>
        <p:grpSpPr>
          <a:xfrm>
            <a:off x="17068800" y="9221831"/>
            <a:ext cx="990600" cy="845791"/>
            <a:chOff x="8706955" y="6778050"/>
            <a:chExt cx="1124599" cy="9906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C67BC1-1551-FA42-62DF-2384C82FE635}"/>
                </a:ext>
              </a:extLst>
            </p:cNvPr>
            <p:cNvSpPr/>
            <p:nvPr/>
          </p:nvSpPr>
          <p:spPr>
            <a:xfrm>
              <a:off x="8917154" y="6778050"/>
              <a:ext cx="914400" cy="9144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3B631B-D257-F747-615D-7EF8B1D72C54}"/>
                </a:ext>
              </a:extLst>
            </p:cNvPr>
            <p:cNvSpPr/>
            <p:nvPr/>
          </p:nvSpPr>
          <p:spPr>
            <a:xfrm>
              <a:off x="8706955" y="7235250"/>
              <a:ext cx="538844" cy="5334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1174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196377" y="265190"/>
            <a:ext cx="8860812" cy="1220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</a:pPr>
            <a:r>
              <a:rPr lang="en-US" sz="4800" b="1" dirty="0">
                <a:latin typeface="Helvetica" pitchFamily="2" charset="0"/>
              </a:rPr>
              <a:t>Doctor Search and Categories</a:t>
            </a:r>
            <a:endParaRPr lang="en-US" sz="4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30" name="Picture 29" descr="A blue and black logo&#10;&#10;Description automatically generated">
            <a:extLst>
              <a:ext uri="{FF2B5EF4-FFF2-40B4-BE49-F238E27FC236}">
                <a16:creationId xmlns:a16="http://schemas.microsoft.com/office/drawing/2014/main" id="{A8A1784E-D1FD-48BC-AE53-071188C108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326" y="2668631"/>
            <a:ext cx="7398991" cy="739899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5F1A915-E08E-5403-E4FE-A5F020A264BE}"/>
              </a:ext>
            </a:extLst>
          </p:cNvPr>
          <p:cNvSpPr/>
          <p:nvPr/>
        </p:nvSpPr>
        <p:spPr>
          <a:xfrm>
            <a:off x="-947" y="0"/>
            <a:ext cx="3058026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58264" y="73914"/>
            <a:ext cx="1156059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40"/>
              </a:lnSpc>
            </a:pPr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304800" y="1210892"/>
            <a:ext cx="1344284" cy="862291"/>
          </a:xfrm>
          <a:custGeom>
            <a:avLst/>
            <a:gdLst/>
            <a:ahLst/>
            <a:cxnLst/>
            <a:rect l="l" t="t" r="r" b="b"/>
            <a:pathLst>
              <a:path w="897594" h="785395">
                <a:moveTo>
                  <a:pt x="0" y="0"/>
                </a:moveTo>
                <a:lnTo>
                  <a:pt x="897594" y="0"/>
                </a:lnTo>
                <a:lnTo>
                  <a:pt x="897594" y="785394"/>
                </a:lnTo>
                <a:lnTo>
                  <a:pt x="0" y="785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3086100" y="0"/>
            <a:ext cx="538844" cy="10287000"/>
            <a:chOff x="0" y="0"/>
            <a:chExt cx="141918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918" cy="2709333"/>
            </a:xfrm>
            <a:custGeom>
              <a:avLst/>
              <a:gdLst/>
              <a:ahLst/>
              <a:cxnLst/>
              <a:rect l="l" t="t" r="r" b="b"/>
              <a:pathLst>
                <a:path w="141918" h="2709333">
                  <a:moveTo>
                    <a:pt x="0" y="0"/>
                  </a:moveTo>
                  <a:lnTo>
                    <a:pt x="141918" y="0"/>
                  </a:lnTo>
                  <a:lnTo>
                    <a:pt x="14191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419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6909DB4-E815-31B5-A661-616287ABEF9C}"/>
              </a:ext>
            </a:extLst>
          </p:cNvPr>
          <p:cNvSpPr txBox="1"/>
          <p:nvPr/>
        </p:nvSpPr>
        <p:spPr>
          <a:xfrm>
            <a:off x="213706" y="503006"/>
            <a:ext cx="2572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000" b="1" dirty="0" err="1">
                <a:solidFill>
                  <a:srgbClr val="242424"/>
                </a:solidFill>
                <a:latin typeface="Helvetica" pitchFamily="2" charset="0"/>
                <a:ea typeface="Roboto" panose="02000000000000000000" pitchFamily="2" charset="0"/>
                <a:cs typeface="Roboto" panose="02000000000000000000" pitchFamily="2" charset="0"/>
              </a:rPr>
              <a:t>DocRater</a:t>
            </a:r>
            <a:endParaRPr lang="en-US" sz="4000" b="1" dirty="0">
              <a:solidFill>
                <a:srgbClr val="242424"/>
              </a:solidFill>
              <a:latin typeface="Helvetica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1" name="Group 27">
            <a:extLst>
              <a:ext uri="{FF2B5EF4-FFF2-40B4-BE49-F238E27FC236}">
                <a16:creationId xmlns:a16="http://schemas.microsoft.com/office/drawing/2014/main" id="{4A2263A4-E720-4A34-6E7A-7BEF5FFFD269}"/>
              </a:ext>
            </a:extLst>
          </p:cNvPr>
          <p:cNvGrpSpPr/>
          <p:nvPr/>
        </p:nvGrpSpPr>
        <p:grpSpPr>
          <a:xfrm>
            <a:off x="3771973" y="437704"/>
            <a:ext cx="332192" cy="830100"/>
            <a:chOff x="76200" y="19050"/>
            <a:chExt cx="914640" cy="2285556"/>
          </a:xfrm>
        </p:grpSpPr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B8C915EA-6AFD-1BC1-9FAD-7864F7A6BA2C}"/>
                </a:ext>
              </a:extLst>
            </p:cNvPr>
            <p:cNvSpPr/>
            <p:nvPr/>
          </p:nvSpPr>
          <p:spPr>
            <a:xfrm>
              <a:off x="178040" y="149180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9">
              <a:extLst>
                <a:ext uri="{FF2B5EF4-FFF2-40B4-BE49-F238E27FC236}">
                  <a16:creationId xmlns:a16="http://schemas.microsoft.com/office/drawing/2014/main" id="{70ABD5CE-E6AF-F6C4-7A88-E8F39318DD0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  <a:endParaRPr/>
            </a:p>
          </p:txBody>
        </p:sp>
      </p:grpSp>
      <p:pic>
        <p:nvPicPr>
          <p:cNvPr id="3074" name="Picture 2" descr="Feature - Free computer icons">
            <a:extLst>
              <a:ext uri="{FF2B5EF4-FFF2-40B4-BE49-F238E27FC236}">
                <a16:creationId xmlns:a16="http://schemas.microsoft.com/office/drawing/2014/main" id="{6DE20015-0CEB-0616-2727-0D723977E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00" y="7220566"/>
            <a:ext cx="2075279" cy="207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BCB78783-10D3-2ED0-6E3B-83A02A404F2A}"/>
              </a:ext>
            </a:extLst>
          </p:cNvPr>
          <p:cNvGrpSpPr/>
          <p:nvPr/>
        </p:nvGrpSpPr>
        <p:grpSpPr>
          <a:xfrm>
            <a:off x="3331336" y="3290019"/>
            <a:ext cx="8894732" cy="1838284"/>
            <a:chOff x="3331336" y="3290019"/>
            <a:chExt cx="8894732" cy="18382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064EE1-6B1D-8397-4CD4-0D039DBA608C}"/>
                </a:ext>
              </a:extLst>
            </p:cNvPr>
            <p:cNvSpPr txBox="1"/>
            <p:nvPr/>
          </p:nvSpPr>
          <p:spPr>
            <a:xfrm>
              <a:off x="4885455" y="3732108"/>
              <a:ext cx="734061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2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Organizing doctors into intuitive categories is essential for efficient search and discovery.</a:t>
              </a:r>
            </a:p>
          </p:txBody>
        </p:sp>
        <p:pic>
          <p:nvPicPr>
            <p:cNvPr id="1025" name="Picture 2" descr="Easy Search Icons - Free SVG &amp; PNG Easy Search Images - Noun ...">
              <a:extLst>
                <a:ext uri="{FF2B5EF4-FFF2-40B4-BE49-F238E27FC236}">
                  <a16:creationId xmlns:a16="http://schemas.microsoft.com/office/drawing/2014/main" id="{7A608D94-2D55-1433-D63C-5A919D23E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rgbClr val="0070C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336" y="3290019"/>
              <a:ext cx="1838284" cy="1838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6" name="Picture 45" descr="A screenshot of a phone&#10;&#10;Description automatically generated">
            <a:extLst>
              <a:ext uri="{FF2B5EF4-FFF2-40B4-BE49-F238E27FC236}">
                <a16:creationId xmlns:a16="http://schemas.microsoft.com/office/drawing/2014/main" id="{FB789303-3D04-B655-7D26-71DC66F9F1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568" y="1756206"/>
            <a:ext cx="6363749" cy="784866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5E588AA-2098-6342-8CF2-DCDE8CDAB0E6}"/>
              </a:ext>
            </a:extLst>
          </p:cNvPr>
          <p:cNvGrpSpPr/>
          <p:nvPr/>
        </p:nvGrpSpPr>
        <p:grpSpPr>
          <a:xfrm>
            <a:off x="17068800" y="9197283"/>
            <a:ext cx="990600" cy="845791"/>
            <a:chOff x="8706955" y="6778050"/>
            <a:chExt cx="1124599" cy="9906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C2C2EF5-630A-4AD8-7D66-7AA3C413511C}"/>
                </a:ext>
              </a:extLst>
            </p:cNvPr>
            <p:cNvSpPr/>
            <p:nvPr/>
          </p:nvSpPr>
          <p:spPr>
            <a:xfrm>
              <a:off x="8917154" y="6778050"/>
              <a:ext cx="914400" cy="9144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5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A135B6-8B47-B835-4394-B3D43BF34779}"/>
                </a:ext>
              </a:extLst>
            </p:cNvPr>
            <p:cNvSpPr/>
            <p:nvPr/>
          </p:nvSpPr>
          <p:spPr>
            <a:xfrm>
              <a:off x="8706955" y="7235250"/>
              <a:ext cx="538844" cy="5334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5349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196377" y="265190"/>
            <a:ext cx="8860812" cy="1220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</a:pPr>
            <a:r>
              <a:rPr lang="en-US" sz="4800" b="1" dirty="0">
                <a:latin typeface="Helvetica" pitchFamily="2" charset="0"/>
              </a:rPr>
              <a:t>Doctor Profiles</a:t>
            </a:r>
            <a:endParaRPr lang="en-US" sz="4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30" name="Picture 29" descr="A blue and black logo&#10;&#10;Description automatically generated">
            <a:extLst>
              <a:ext uri="{FF2B5EF4-FFF2-40B4-BE49-F238E27FC236}">
                <a16:creationId xmlns:a16="http://schemas.microsoft.com/office/drawing/2014/main" id="{A8A1784E-D1FD-48BC-AE53-071188C108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326" y="2668631"/>
            <a:ext cx="7398991" cy="739899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5F1A915-E08E-5403-E4FE-A5F020A264BE}"/>
              </a:ext>
            </a:extLst>
          </p:cNvPr>
          <p:cNvSpPr/>
          <p:nvPr/>
        </p:nvSpPr>
        <p:spPr>
          <a:xfrm>
            <a:off x="-947" y="0"/>
            <a:ext cx="3058026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58264" y="73914"/>
            <a:ext cx="1156059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40"/>
              </a:lnSpc>
            </a:pPr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304800" y="1210892"/>
            <a:ext cx="1344284" cy="862291"/>
          </a:xfrm>
          <a:custGeom>
            <a:avLst/>
            <a:gdLst/>
            <a:ahLst/>
            <a:cxnLst/>
            <a:rect l="l" t="t" r="r" b="b"/>
            <a:pathLst>
              <a:path w="897594" h="785395">
                <a:moveTo>
                  <a:pt x="0" y="0"/>
                </a:moveTo>
                <a:lnTo>
                  <a:pt x="897594" y="0"/>
                </a:lnTo>
                <a:lnTo>
                  <a:pt x="897594" y="785394"/>
                </a:lnTo>
                <a:lnTo>
                  <a:pt x="0" y="785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3086100" y="0"/>
            <a:ext cx="538844" cy="10287000"/>
            <a:chOff x="0" y="0"/>
            <a:chExt cx="141918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918" cy="2709333"/>
            </a:xfrm>
            <a:custGeom>
              <a:avLst/>
              <a:gdLst/>
              <a:ahLst/>
              <a:cxnLst/>
              <a:rect l="l" t="t" r="r" b="b"/>
              <a:pathLst>
                <a:path w="141918" h="2709333">
                  <a:moveTo>
                    <a:pt x="0" y="0"/>
                  </a:moveTo>
                  <a:lnTo>
                    <a:pt x="141918" y="0"/>
                  </a:lnTo>
                  <a:lnTo>
                    <a:pt x="14191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419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6909DB4-E815-31B5-A661-616287ABEF9C}"/>
              </a:ext>
            </a:extLst>
          </p:cNvPr>
          <p:cNvSpPr txBox="1"/>
          <p:nvPr/>
        </p:nvSpPr>
        <p:spPr>
          <a:xfrm>
            <a:off x="213706" y="503006"/>
            <a:ext cx="2572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000" b="1" dirty="0" err="1">
                <a:solidFill>
                  <a:srgbClr val="242424"/>
                </a:solidFill>
                <a:latin typeface="Helvetica" pitchFamily="2" charset="0"/>
                <a:ea typeface="Roboto" panose="02000000000000000000" pitchFamily="2" charset="0"/>
                <a:cs typeface="Roboto" panose="02000000000000000000" pitchFamily="2" charset="0"/>
              </a:rPr>
              <a:t>DocRater</a:t>
            </a:r>
            <a:endParaRPr lang="en-US" sz="4000" b="1" dirty="0">
              <a:solidFill>
                <a:srgbClr val="242424"/>
              </a:solidFill>
              <a:latin typeface="Helvetica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1" name="Group 27">
            <a:extLst>
              <a:ext uri="{FF2B5EF4-FFF2-40B4-BE49-F238E27FC236}">
                <a16:creationId xmlns:a16="http://schemas.microsoft.com/office/drawing/2014/main" id="{4A2263A4-E720-4A34-6E7A-7BEF5FFFD269}"/>
              </a:ext>
            </a:extLst>
          </p:cNvPr>
          <p:cNvGrpSpPr/>
          <p:nvPr/>
        </p:nvGrpSpPr>
        <p:grpSpPr>
          <a:xfrm>
            <a:off x="3771973" y="437704"/>
            <a:ext cx="332192" cy="830100"/>
            <a:chOff x="76200" y="19050"/>
            <a:chExt cx="914640" cy="2285556"/>
          </a:xfrm>
        </p:grpSpPr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B8C915EA-6AFD-1BC1-9FAD-7864F7A6BA2C}"/>
                </a:ext>
              </a:extLst>
            </p:cNvPr>
            <p:cNvSpPr/>
            <p:nvPr/>
          </p:nvSpPr>
          <p:spPr>
            <a:xfrm>
              <a:off x="178040" y="149180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9">
              <a:extLst>
                <a:ext uri="{FF2B5EF4-FFF2-40B4-BE49-F238E27FC236}">
                  <a16:creationId xmlns:a16="http://schemas.microsoft.com/office/drawing/2014/main" id="{70ABD5CE-E6AF-F6C4-7A88-E8F39318DD0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  <a:endParaRPr/>
            </a:p>
          </p:txBody>
        </p:sp>
      </p:grpSp>
      <p:pic>
        <p:nvPicPr>
          <p:cNvPr id="3074" name="Picture 2" descr="Feature - Free computer icons">
            <a:extLst>
              <a:ext uri="{FF2B5EF4-FFF2-40B4-BE49-F238E27FC236}">
                <a16:creationId xmlns:a16="http://schemas.microsoft.com/office/drawing/2014/main" id="{6DE20015-0CEB-0616-2727-0D723977E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00" y="7220566"/>
            <a:ext cx="2075279" cy="207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064EE1-6B1D-8397-4CD4-0D039DBA608C}"/>
              </a:ext>
            </a:extLst>
          </p:cNvPr>
          <p:cNvSpPr txBox="1"/>
          <p:nvPr/>
        </p:nvSpPr>
        <p:spPr>
          <a:xfrm>
            <a:off x="4885455" y="3732108"/>
            <a:ext cx="73406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Doctor profiles are the heart of </a:t>
            </a:r>
            <a:r>
              <a:rPr lang="en-U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DocRater</a:t>
            </a: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pic>
        <p:nvPicPr>
          <p:cNvPr id="59" name="Graphic 58" descr="Sparkling Heart with solid fill">
            <a:extLst>
              <a:ext uri="{FF2B5EF4-FFF2-40B4-BE49-F238E27FC236}">
                <a16:creationId xmlns:a16="http://schemas.microsoft.com/office/drawing/2014/main" id="{2E6D0D66-D9D4-2E6F-C6CC-E2B282F7B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70599" y="3329706"/>
            <a:ext cx="1328023" cy="1328023"/>
          </a:xfrm>
          <a:prstGeom prst="rect">
            <a:avLst/>
          </a:prstGeom>
        </p:spPr>
      </p:pic>
      <p:pic>
        <p:nvPicPr>
          <p:cNvPr id="1026" name="Picture 1025" descr="A screenshot of a black card&#10;&#10;Description automatically generated">
            <a:extLst>
              <a:ext uri="{FF2B5EF4-FFF2-40B4-BE49-F238E27FC236}">
                <a16:creationId xmlns:a16="http://schemas.microsoft.com/office/drawing/2014/main" id="{8E8F5084-5004-5F59-945A-A3162EDAFE6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" t="23105" r="3457" b="45555"/>
          <a:stretch/>
        </p:blipFill>
        <p:spPr>
          <a:xfrm>
            <a:off x="5354061" y="4901942"/>
            <a:ext cx="5034178" cy="3672150"/>
          </a:xfrm>
          <a:prstGeom prst="roundRect">
            <a:avLst>
              <a:gd name="adj" fmla="val 7376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9A3ACD10-EB62-2BFE-035C-54B723C0BB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068" y="2053561"/>
            <a:ext cx="5444889" cy="7875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603920C-0E9E-42BE-D7A0-E9378257C92E}"/>
              </a:ext>
            </a:extLst>
          </p:cNvPr>
          <p:cNvGrpSpPr/>
          <p:nvPr/>
        </p:nvGrpSpPr>
        <p:grpSpPr>
          <a:xfrm>
            <a:off x="17068800" y="9197283"/>
            <a:ext cx="990600" cy="845791"/>
            <a:chOff x="8706955" y="6778050"/>
            <a:chExt cx="1124599" cy="9906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EF6DB0D-02D6-4D85-D878-1E0A289092EF}"/>
                </a:ext>
              </a:extLst>
            </p:cNvPr>
            <p:cNvSpPr/>
            <p:nvPr/>
          </p:nvSpPr>
          <p:spPr>
            <a:xfrm>
              <a:off x="8917154" y="6778050"/>
              <a:ext cx="914400" cy="9144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D72E0A2-6646-D626-B175-B8E45A9C314F}"/>
                </a:ext>
              </a:extLst>
            </p:cNvPr>
            <p:cNvSpPr/>
            <p:nvPr/>
          </p:nvSpPr>
          <p:spPr>
            <a:xfrm>
              <a:off x="8706955" y="7235250"/>
              <a:ext cx="538844" cy="5334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8933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196377" y="265190"/>
            <a:ext cx="4947623" cy="1220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</a:pPr>
            <a:r>
              <a:rPr lang="en-US" sz="4800" b="1" dirty="0">
                <a:latin typeface="Helvetica" pitchFamily="2" charset="0"/>
              </a:rPr>
              <a:t>Doctor Ranking</a:t>
            </a:r>
            <a:endParaRPr lang="en-US" sz="48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30" name="Picture 29" descr="A blue and black logo&#10;&#10;Description automatically generated">
            <a:extLst>
              <a:ext uri="{FF2B5EF4-FFF2-40B4-BE49-F238E27FC236}">
                <a16:creationId xmlns:a16="http://schemas.microsoft.com/office/drawing/2014/main" id="{A8A1784E-D1FD-48BC-AE53-071188C108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326" y="2668631"/>
            <a:ext cx="7398991" cy="739899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5F1A915-E08E-5403-E4FE-A5F020A264BE}"/>
              </a:ext>
            </a:extLst>
          </p:cNvPr>
          <p:cNvSpPr/>
          <p:nvPr/>
        </p:nvSpPr>
        <p:spPr>
          <a:xfrm>
            <a:off x="-947" y="0"/>
            <a:ext cx="3058026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58264" y="73914"/>
            <a:ext cx="1156059" cy="104678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40"/>
              </a:lnSpc>
            </a:pPr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304800" y="1210892"/>
            <a:ext cx="1344284" cy="862291"/>
          </a:xfrm>
          <a:custGeom>
            <a:avLst/>
            <a:gdLst/>
            <a:ahLst/>
            <a:cxnLst/>
            <a:rect l="l" t="t" r="r" b="b"/>
            <a:pathLst>
              <a:path w="897594" h="785395">
                <a:moveTo>
                  <a:pt x="0" y="0"/>
                </a:moveTo>
                <a:lnTo>
                  <a:pt x="897594" y="0"/>
                </a:lnTo>
                <a:lnTo>
                  <a:pt x="897594" y="785394"/>
                </a:lnTo>
                <a:lnTo>
                  <a:pt x="0" y="785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3086100" y="0"/>
            <a:ext cx="538844" cy="10287000"/>
            <a:chOff x="0" y="0"/>
            <a:chExt cx="141918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918" cy="2709333"/>
            </a:xfrm>
            <a:custGeom>
              <a:avLst/>
              <a:gdLst/>
              <a:ahLst/>
              <a:cxnLst/>
              <a:rect l="l" t="t" r="r" b="b"/>
              <a:pathLst>
                <a:path w="141918" h="2709333">
                  <a:moveTo>
                    <a:pt x="0" y="0"/>
                  </a:moveTo>
                  <a:lnTo>
                    <a:pt x="141918" y="0"/>
                  </a:lnTo>
                  <a:lnTo>
                    <a:pt x="141918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419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6909DB4-E815-31B5-A661-616287ABEF9C}"/>
              </a:ext>
            </a:extLst>
          </p:cNvPr>
          <p:cNvSpPr txBox="1"/>
          <p:nvPr/>
        </p:nvSpPr>
        <p:spPr>
          <a:xfrm>
            <a:off x="213706" y="503006"/>
            <a:ext cx="2572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000" b="1" dirty="0" err="1">
                <a:solidFill>
                  <a:srgbClr val="242424"/>
                </a:solidFill>
                <a:latin typeface="Helvetica" pitchFamily="2" charset="0"/>
                <a:ea typeface="Roboto" panose="02000000000000000000" pitchFamily="2" charset="0"/>
                <a:cs typeface="Roboto" panose="02000000000000000000" pitchFamily="2" charset="0"/>
              </a:rPr>
              <a:t>DocRater</a:t>
            </a:r>
            <a:endParaRPr lang="en-US" sz="4000" b="1" dirty="0">
              <a:solidFill>
                <a:srgbClr val="242424"/>
              </a:solidFill>
              <a:latin typeface="Helvetica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1" name="Group 27">
            <a:extLst>
              <a:ext uri="{FF2B5EF4-FFF2-40B4-BE49-F238E27FC236}">
                <a16:creationId xmlns:a16="http://schemas.microsoft.com/office/drawing/2014/main" id="{4A2263A4-E720-4A34-6E7A-7BEF5FFFD269}"/>
              </a:ext>
            </a:extLst>
          </p:cNvPr>
          <p:cNvGrpSpPr/>
          <p:nvPr/>
        </p:nvGrpSpPr>
        <p:grpSpPr>
          <a:xfrm>
            <a:off x="3771973" y="437704"/>
            <a:ext cx="332192" cy="830100"/>
            <a:chOff x="76200" y="19050"/>
            <a:chExt cx="914640" cy="2285556"/>
          </a:xfrm>
        </p:grpSpPr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B8C915EA-6AFD-1BC1-9FAD-7864F7A6BA2C}"/>
                </a:ext>
              </a:extLst>
            </p:cNvPr>
            <p:cNvSpPr/>
            <p:nvPr/>
          </p:nvSpPr>
          <p:spPr>
            <a:xfrm>
              <a:off x="178040" y="149180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9">
              <a:extLst>
                <a:ext uri="{FF2B5EF4-FFF2-40B4-BE49-F238E27FC236}">
                  <a16:creationId xmlns:a16="http://schemas.microsoft.com/office/drawing/2014/main" id="{70ABD5CE-E6AF-F6C4-7A88-E8F39318DD0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55"/>
                </a:lnSpc>
              </a:pPr>
              <a:endParaRPr/>
            </a:p>
          </p:txBody>
        </p:sp>
      </p:grpSp>
      <p:pic>
        <p:nvPicPr>
          <p:cNvPr id="3074" name="Picture 2" descr="Feature - Free computer icons">
            <a:extLst>
              <a:ext uri="{FF2B5EF4-FFF2-40B4-BE49-F238E27FC236}">
                <a16:creationId xmlns:a16="http://schemas.microsoft.com/office/drawing/2014/main" id="{6DE20015-0CEB-0616-2727-0D723977E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00" y="7220566"/>
            <a:ext cx="2075279" cy="207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064EE1-6B1D-8397-4CD4-0D039DBA608C}"/>
              </a:ext>
            </a:extLst>
          </p:cNvPr>
          <p:cNvSpPr txBox="1"/>
          <p:nvPr/>
        </p:nvSpPr>
        <p:spPr>
          <a:xfrm>
            <a:off x="4903742" y="3515927"/>
            <a:ext cx="73406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Sorting the list of doctors based on their degrees.</a:t>
            </a:r>
          </a:p>
        </p:txBody>
      </p:sp>
      <p:pic>
        <p:nvPicPr>
          <p:cNvPr id="16" name="Graphic 15" descr="Priorities with solid fill">
            <a:extLst>
              <a:ext uri="{FF2B5EF4-FFF2-40B4-BE49-F238E27FC236}">
                <a16:creationId xmlns:a16="http://schemas.microsoft.com/office/drawing/2014/main" id="{7C981420-0E7D-6D0C-8230-1B9B55EDD8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1548" y="3382494"/>
            <a:ext cx="1220975" cy="1220975"/>
          </a:xfrm>
          <a:prstGeom prst="rect">
            <a:avLst/>
          </a:prstGeom>
        </p:spPr>
      </p:pic>
      <p:pic>
        <p:nvPicPr>
          <p:cNvPr id="24" name="Picture 23" descr="A screenshot of a phone&#10;&#10;Description automatically generated">
            <a:extLst>
              <a:ext uri="{FF2B5EF4-FFF2-40B4-BE49-F238E27FC236}">
                <a16:creationId xmlns:a16="http://schemas.microsoft.com/office/drawing/2014/main" id="{02A262AB-3B4F-8692-2E1E-008FC26460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355" y="2064505"/>
            <a:ext cx="5444889" cy="7875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6AF1445-ABC4-E6CA-4D6F-634C5A5B534B}"/>
              </a:ext>
            </a:extLst>
          </p:cNvPr>
          <p:cNvGrpSpPr/>
          <p:nvPr/>
        </p:nvGrpSpPr>
        <p:grpSpPr>
          <a:xfrm>
            <a:off x="17068800" y="9197283"/>
            <a:ext cx="990600" cy="845791"/>
            <a:chOff x="8706955" y="6778050"/>
            <a:chExt cx="1124599" cy="9906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DDBF48D-CAAD-3228-C85E-66614536C0E8}"/>
                </a:ext>
              </a:extLst>
            </p:cNvPr>
            <p:cNvSpPr/>
            <p:nvPr/>
          </p:nvSpPr>
          <p:spPr>
            <a:xfrm>
              <a:off x="8917154" y="6778050"/>
              <a:ext cx="914400" cy="9144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7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9F7A7E-FA49-CEB1-F8B0-281314450C0D}"/>
                </a:ext>
              </a:extLst>
            </p:cNvPr>
            <p:cNvSpPr/>
            <p:nvPr/>
          </p:nvSpPr>
          <p:spPr>
            <a:xfrm>
              <a:off x="8706955" y="7235250"/>
              <a:ext cx="538844" cy="5334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6063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283</Words>
  <Application>Microsoft Office PowerPoint</Application>
  <PresentationFormat>Custom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Century Gothic</vt:lpstr>
      <vt:lpstr>Poppins Bold</vt:lpstr>
      <vt:lpstr>Arial</vt:lpstr>
      <vt:lpstr>Lato</vt:lpstr>
      <vt:lpstr>Poppins Semi-Bold</vt:lpstr>
      <vt:lpstr>ADLaM Display</vt:lpstr>
      <vt:lpstr>Calibri</vt:lpstr>
      <vt:lpstr>Poppins</vt:lpstr>
      <vt:lpstr>Helvetica</vt:lpstr>
      <vt:lpstr>Poppins Light</vt:lpstr>
      <vt:lpstr>Aptos</vt:lpstr>
      <vt:lpstr>Poppins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White Modern Minimalist UI Style Creative Portfolio Presentation</dc:title>
  <cp:lastModifiedBy>Asif Ahamed</cp:lastModifiedBy>
  <cp:revision>132</cp:revision>
  <dcterms:created xsi:type="dcterms:W3CDTF">2006-08-16T00:00:00Z</dcterms:created>
  <dcterms:modified xsi:type="dcterms:W3CDTF">2024-06-09T13:18:14Z</dcterms:modified>
  <dc:identifier>DAGD0cGaiPI</dc:identifier>
</cp:coreProperties>
</file>